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402" r:id="rId2"/>
    <p:sldId id="435" r:id="rId3"/>
    <p:sldId id="474" r:id="rId4"/>
    <p:sldId id="482" r:id="rId5"/>
    <p:sldId id="472" r:id="rId6"/>
    <p:sldId id="485" r:id="rId7"/>
    <p:sldId id="471" r:id="rId8"/>
    <p:sldId id="486" r:id="rId9"/>
    <p:sldId id="488" r:id="rId10"/>
    <p:sldId id="480" r:id="rId11"/>
    <p:sldId id="493" r:id="rId12"/>
    <p:sldId id="492" r:id="rId13"/>
    <p:sldId id="489" r:id="rId14"/>
    <p:sldId id="490" r:id="rId15"/>
    <p:sldId id="473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43F6"/>
    <a:srgbClr val="1245FB"/>
    <a:srgbClr val="2277FE"/>
    <a:srgbClr val="1245FD"/>
    <a:srgbClr val="1244F6"/>
    <a:srgbClr val="0D31B3"/>
    <a:srgbClr val="0E34BD"/>
    <a:srgbClr val="09237F"/>
    <a:srgbClr val="0C2DA4"/>
    <a:srgbClr val="0C29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6" autoAdjust="0"/>
    <p:restoredTop sz="94628" autoAdjust="0"/>
  </p:normalViewPr>
  <p:slideViewPr>
    <p:cSldViewPr>
      <p:cViewPr varScale="1">
        <p:scale>
          <a:sx n="91" d="100"/>
          <a:sy n="91" d="100"/>
        </p:scale>
        <p:origin x="464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1" d="100"/>
          <a:sy n="81" d="100"/>
        </p:scale>
        <p:origin x="-3496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E811E2-0245-3B48-885F-1E6D86664F27}" type="doc">
      <dgm:prSet loTypeId="urn:microsoft.com/office/officeart/2005/8/layout/list1" loCatId="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8F2E4F5C-6239-5241-8464-E893A544EE6B}">
      <dgm:prSet custT="1"/>
      <dgm:spPr>
        <a:gradFill flip="none" rotWithShape="1">
          <a:gsLst>
            <a:gs pos="0">
              <a:schemeClr val="bg1"/>
            </a:gs>
            <a:gs pos="100000">
              <a:srgbClr val="97AEE9"/>
            </a:gs>
          </a:gsLst>
          <a:lin ang="0" scaled="1"/>
          <a:tileRect/>
        </a:gradFill>
      </dgm:spPr>
      <dgm:t>
        <a:bodyPr/>
        <a:lstStyle/>
        <a:p>
          <a:pPr rtl="0"/>
          <a:r>
            <a:rPr lang="sr-Cyrl-BA" sz="1900" dirty="0" smtClean="0">
              <a:solidFill>
                <a:srgbClr val="1F4786"/>
              </a:solidFill>
              <a:latin typeface="Calibri"/>
              <a:cs typeface="Calibri"/>
            </a:rPr>
            <a:t>Штете изазване поплавама</a:t>
          </a:r>
        </a:p>
      </dgm:t>
    </dgm:pt>
    <dgm:pt modelId="{1D48B135-3454-D84C-B5B6-7C64220EA4F3}" type="parTrans" cxnId="{EE20C8EA-9B23-6843-A33F-8B32BBD09C7D}">
      <dgm:prSet/>
      <dgm:spPr/>
      <dgm:t>
        <a:bodyPr/>
        <a:lstStyle/>
        <a:p>
          <a:endParaRPr lang="en-US" sz="2000">
            <a:latin typeface="Calibri"/>
            <a:cs typeface="Calibri"/>
          </a:endParaRPr>
        </a:p>
      </dgm:t>
    </dgm:pt>
    <dgm:pt modelId="{A39E560C-BD87-B84F-82B1-3DAE2E102562}" type="sibTrans" cxnId="{EE20C8EA-9B23-6843-A33F-8B32BBD09C7D}">
      <dgm:prSet/>
      <dgm:spPr/>
      <dgm:t>
        <a:bodyPr/>
        <a:lstStyle/>
        <a:p>
          <a:endParaRPr lang="en-US" sz="2000">
            <a:latin typeface="Calibri"/>
            <a:cs typeface="Calibri"/>
          </a:endParaRPr>
        </a:p>
      </dgm:t>
    </dgm:pt>
    <dgm:pt modelId="{98B51AC0-57BF-7149-B01B-61E6AE4B2EE5}">
      <dgm:prSet custT="1"/>
      <dgm:spPr>
        <a:gradFill flip="none" rotWithShape="1">
          <a:gsLst>
            <a:gs pos="0">
              <a:schemeClr val="bg1"/>
            </a:gs>
            <a:gs pos="100000">
              <a:srgbClr val="97AEE9"/>
            </a:gs>
          </a:gsLst>
          <a:lin ang="0" scaled="1"/>
          <a:tileRect/>
        </a:gradFill>
      </dgm:spPr>
      <dgm:t>
        <a:bodyPr/>
        <a:lstStyle/>
        <a:p>
          <a:pPr rtl="0"/>
          <a:r>
            <a:rPr lang="sr-Cyrl-CS" sz="1900" dirty="0" smtClean="0">
              <a:solidFill>
                <a:srgbClr val="1F4786"/>
              </a:solidFill>
              <a:latin typeface="Calibri"/>
              <a:cs typeface="Calibri"/>
            </a:rPr>
            <a:t>Активности финансиране кредитним и грант средствима</a:t>
          </a:r>
          <a:endParaRPr lang="en-US" sz="1900" dirty="0">
            <a:solidFill>
              <a:srgbClr val="1F4786"/>
            </a:solidFill>
            <a:latin typeface="Calibri"/>
            <a:cs typeface="Calibri"/>
          </a:endParaRPr>
        </a:p>
      </dgm:t>
    </dgm:pt>
    <dgm:pt modelId="{50AAAD08-A492-944D-AA00-F4A44CE0A525}" type="parTrans" cxnId="{939C142D-8C11-D942-884A-85DE7E36868E}">
      <dgm:prSet/>
      <dgm:spPr/>
      <dgm:t>
        <a:bodyPr/>
        <a:lstStyle/>
        <a:p>
          <a:endParaRPr lang="en-US" sz="2000">
            <a:latin typeface="Calibri"/>
            <a:cs typeface="Calibri"/>
          </a:endParaRPr>
        </a:p>
      </dgm:t>
    </dgm:pt>
    <dgm:pt modelId="{5B6AB75B-EA00-5942-8DE7-92563DE2899F}" type="sibTrans" cxnId="{939C142D-8C11-D942-884A-85DE7E36868E}">
      <dgm:prSet/>
      <dgm:spPr/>
      <dgm:t>
        <a:bodyPr/>
        <a:lstStyle/>
        <a:p>
          <a:endParaRPr lang="en-US" sz="2000">
            <a:latin typeface="Calibri"/>
            <a:cs typeface="Calibri"/>
          </a:endParaRPr>
        </a:p>
      </dgm:t>
    </dgm:pt>
    <dgm:pt modelId="{26522807-1C69-D143-8402-2B78CDD3DEE4}">
      <dgm:prSet custT="1"/>
      <dgm:spPr>
        <a:gradFill flip="none" rotWithShape="1">
          <a:gsLst>
            <a:gs pos="0">
              <a:schemeClr val="bg1"/>
            </a:gs>
            <a:gs pos="100000">
              <a:srgbClr val="97AEE9"/>
            </a:gs>
          </a:gsLst>
          <a:lin ang="0" scaled="1"/>
          <a:tileRect/>
        </a:gradFill>
      </dgm:spPr>
      <dgm:t>
        <a:bodyPr/>
        <a:lstStyle/>
        <a:p>
          <a:pPr rtl="0"/>
          <a:r>
            <a:rPr lang="sr-Cyrl-CS" sz="1900" dirty="0" smtClean="0">
              <a:solidFill>
                <a:srgbClr val="1F4786"/>
              </a:solidFill>
              <a:latin typeface="Calibri"/>
              <a:cs typeface="Calibri"/>
            </a:rPr>
            <a:t>Активности кофинансиране </a:t>
          </a:r>
          <a:r>
            <a:rPr lang="sr-Cyrl-BA" sz="1900" dirty="0" smtClean="0">
              <a:solidFill>
                <a:srgbClr val="1F4786"/>
              </a:solidFill>
              <a:latin typeface="Calibri"/>
              <a:cs typeface="Calibri"/>
            </a:rPr>
            <a:t>са </a:t>
          </a:r>
          <a:r>
            <a:rPr lang="sr-Cyrl-CS" sz="1900" dirty="0" smtClean="0">
              <a:solidFill>
                <a:srgbClr val="1F4786"/>
              </a:solidFill>
              <a:latin typeface="Calibri"/>
              <a:cs typeface="Calibri"/>
            </a:rPr>
            <a:t>донаторима</a:t>
          </a:r>
          <a:endParaRPr lang="en-US" sz="1900" dirty="0">
            <a:solidFill>
              <a:srgbClr val="1F4786"/>
            </a:solidFill>
            <a:latin typeface="Calibri"/>
            <a:cs typeface="Calibri"/>
          </a:endParaRPr>
        </a:p>
      </dgm:t>
    </dgm:pt>
    <dgm:pt modelId="{5F8F4D45-CC93-1A44-8FA5-B7E44302E8D2}" type="parTrans" cxnId="{FE1C49DE-29F9-2C45-A64D-ACF2FB48BC71}">
      <dgm:prSet/>
      <dgm:spPr/>
      <dgm:t>
        <a:bodyPr/>
        <a:lstStyle/>
        <a:p>
          <a:endParaRPr lang="en-US" sz="2000">
            <a:latin typeface="Calibri"/>
            <a:cs typeface="Calibri"/>
          </a:endParaRPr>
        </a:p>
      </dgm:t>
    </dgm:pt>
    <dgm:pt modelId="{D0356B90-D736-914B-8F33-3A80F55AF715}" type="sibTrans" cxnId="{FE1C49DE-29F9-2C45-A64D-ACF2FB48BC71}">
      <dgm:prSet/>
      <dgm:spPr/>
      <dgm:t>
        <a:bodyPr/>
        <a:lstStyle/>
        <a:p>
          <a:endParaRPr lang="en-US" sz="2000">
            <a:latin typeface="Calibri"/>
            <a:cs typeface="Calibri"/>
          </a:endParaRPr>
        </a:p>
      </dgm:t>
    </dgm:pt>
    <dgm:pt modelId="{3BCDDA21-C2CC-42E1-8346-B8D67B6EB6E8}">
      <dgm:prSet custT="1"/>
      <dgm:spPr>
        <a:gradFill flip="none" rotWithShape="1">
          <a:gsLst>
            <a:gs pos="0">
              <a:schemeClr val="bg1"/>
            </a:gs>
            <a:gs pos="100000">
              <a:srgbClr val="97AEE9"/>
            </a:gs>
          </a:gsLst>
          <a:lin ang="0" scaled="1"/>
          <a:tileRect/>
        </a:gradFill>
      </dgm:spPr>
      <dgm:t>
        <a:bodyPr/>
        <a:lstStyle/>
        <a:p>
          <a:pPr rtl="0"/>
          <a:r>
            <a:rPr lang="sr-Cyrl-CS" sz="1900" dirty="0" smtClean="0">
              <a:solidFill>
                <a:srgbClr val="1F4786"/>
              </a:solidFill>
              <a:latin typeface="Calibri"/>
              <a:cs typeface="Calibri"/>
            </a:rPr>
            <a:t>Активности финансиране сопственим средствима</a:t>
          </a:r>
          <a:endParaRPr lang="en-US" sz="1900" dirty="0">
            <a:solidFill>
              <a:srgbClr val="1F4786"/>
            </a:solidFill>
            <a:latin typeface="Calibri"/>
            <a:cs typeface="Calibri"/>
          </a:endParaRPr>
        </a:p>
      </dgm:t>
    </dgm:pt>
    <dgm:pt modelId="{49FB2FF6-E4F8-46F4-ABD3-8903B3F32843}" type="parTrans" cxnId="{B37D44BD-2470-4135-AFE6-DB153342A3D2}">
      <dgm:prSet/>
      <dgm:spPr/>
      <dgm:t>
        <a:bodyPr/>
        <a:lstStyle/>
        <a:p>
          <a:endParaRPr lang="bs-Latn-BA"/>
        </a:p>
      </dgm:t>
    </dgm:pt>
    <dgm:pt modelId="{1B5A4A82-3715-4258-B4D1-E9AA748BB16D}" type="sibTrans" cxnId="{B37D44BD-2470-4135-AFE6-DB153342A3D2}">
      <dgm:prSet/>
      <dgm:spPr/>
      <dgm:t>
        <a:bodyPr/>
        <a:lstStyle/>
        <a:p>
          <a:endParaRPr lang="bs-Latn-BA"/>
        </a:p>
      </dgm:t>
    </dgm:pt>
    <dgm:pt modelId="{3DBDE71C-FA66-F641-AD54-D159D4D4A5EA}">
      <dgm:prSet custT="1"/>
      <dgm:spPr>
        <a:gradFill flip="none" rotWithShape="1">
          <a:gsLst>
            <a:gs pos="0">
              <a:schemeClr val="bg1"/>
            </a:gs>
            <a:gs pos="100000">
              <a:srgbClr val="97AEE9"/>
            </a:gs>
          </a:gsLst>
          <a:lin ang="0" scaled="1"/>
          <a:tileRect/>
        </a:gradFill>
      </dgm:spPr>
      <dgm:t>
        <a:bodyPr/>
        <a:lstStyle/>
        <a:p>
          <a:pPr rtl="0"/>
          <a:r>
            <a:rPr lang="sr-Cyrl-CS" sz="1900" dirty="0" smtClean="0">
              <a:solidFill>
                <a:srgbClr val="1F4786"/>
              </a:solidFill>
              <a:latin typeface="Calibri"/>
              <a:cs typeface="Calibri"/>
            </a:rPr>
            <a:t>Обезбјеђивање транспарентности</a:t>
          </a:r>
          <a:endParaRPr lang="en-US" sz="1900" dirty="0">
            <a:solidFill>
              <a:srgbClr val="1F4786"/>
            </a:solidFill>
            <a:latin typeface="Calibri"/>
            <a:cs typeface="Calibri"/>
          </a:endParaRPr>
        </a:p>
      </dgm:t>
    </dgm:pt>
    <dgm:pt modelId="{F69FDA23-EEDF-0847-8707-537CA83581E4}" type="parTrans" cxnId="{AD60624D-E4F3-7247-BE55-EDC44AD1FBD9}">
      <dgm:prSet/>
      <dgm:spPr/>
      <dgm:t>
        <a:bodyPr/>
        <a:lstStyle/>
        <a:p>
          <a:endParaRPr lang="en-US"/>
        </a:p>
      </dgm:t>
    </dgm:pt>
    <dgm:pt modelId="{A352E189-DAD7-CA41-81B9-E84012A94586}" type="sibTrans" cxnId="{AD60624D-E4F3-7247-BE55-EDC44AD1FBD9}">
      <dgm:prSet/>
      <dgm:spPr/>
      <dgm:t>
        <a:bodyPr/>
        <a:lstStyle/>
        <a:p>
          <a:endParaRPr lang="en-US"/>
        </a:p>
      </dgm:t>
    </dgm:pt>
    <dgm:pt modelId="{D2CB3392-8A0B-0449-A329-7B81893A7479}" type="pres">
      <dgm:prSet presAssocID="{0CE811E2-0245-3B48-885F-1E6D86664F2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6AE4244-4787-DF45-8C22-8257E9AE8E48}" type="pres">
      <dgm:prSet presAssocID="{8F2E4F5C-6239-5241-8464-E893A544EE6B}" presName="parentLin" presStyleCnt="0"/>
      <dgm:spPr/>
    </dgm:pt>
    <dgm:pt modelId="{291AB2A4-C552-BA44-B1A6-11338AC53FEF}" type="pres">
      <dgm:prSet presAssocID="{8F2E4F5C-6239-5241-8464-E893A544EE6B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14FB31AD-C465-3144-9A78-0790EAAAE6DD}" type="pres">
      <dgm:prSet presAssocID="{8F2E4F5C-6239-5241-8464-E893A544EE6B}" presName="parentText" presStyleLbl="node1" presStyleIdx="0" presStyleCnt="5" custScaleX="1192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5364C6-239C-D945-ADE3-81AA347815D7}" type="pres">
      <dgm:prSet presAssocID="{8F2E4F5C-6239-5241-8464-E893A544EE6B}" presName="negativeSpace" presStyleCnt="0"/>
      <dgm:spPr/>
    </dgm:pt>
    <dgm:pt modelId="{E975ABA4-BCF2-294C-9457-58EE3467118F}" type="pres">
      <dgm:prSet presAssocID="{8F2E4F5C-6239-5241-8464-E893A544EE6B}" presName="childText" presStyleLbl="conFgAcc1" presStyleIdx="0" presStyleCnt="5">
        <dgm:presLayoutVars>
          <dgm:bulletEnabled val="1"/>
        </dgm:presLayoutVars>
      </dgm:prSet>
      <dgm:spPr>
        <a:ln>
          <a:solidFill>
            <a:schemeClr val="accent4">
              <a:lumMod val="20000"/>
              <a:lumOff val="80000"/>
            </a:schemeClr>
          </a:solidFill>
        </a:ln>
      </dgm:spPr>
      <dgm:t>
        <a:bodyPr/>
        <a:lstStyle/>
        <a:p>
          <a:endParaRPr lang="en-US"/>
        </a:p>
      </dgm:t>
    </dgm:pt>
    <dgm:pt modelId="{196EAD7D-A338-D64A-A075-41922EC46F38}" type="pres">
      <dgm:prSet presAssocID="{A39E560C-BD87-B84F-82B1-3DAE2E102562}" presName="spaceBetweenRectangles" presStyleCnt="0"/>
      <dgm:spPr/>
    </dgm:pt>
    <dgm:pt modelId="{51884876-6AD5-4060-8159-47067B17479B}" type="pres">
      <dgm:prSet presAssocID="{3BCDDA21-C2CC-42E1-8346-B8D67B6EB6E8}" presName="parentLin" presStyleCnt="0"/>
      <dgm:spPr/>
    </dgm:pt>
    <dgm:pt modelId="{F352D7FC-CD96-43A8-85B5-6F06E79C7FE0}" type="pres">
      <dgm:prSet presAssocID="{3BCDDA21-C2CC-42E1-8346-B8D67B6EB6E8}" presName="parentLeftMargin" presStyleLbl="node1" presStyleIdx="0" presStyleCnt="5" custScaleX="114286"/>
      <dgm:spPr/>
      <dgm:t>
        <a:bodyPr/>
        <a:lstStyle/>
        <a:p>
          <a:endParaRPr lang="bs-Latn-BA"/>
        </a:p>
      </dgm:t>
    </dgm:pt>
    <dgm:pt modelId="{DF821AAF-496C-4DC9-A5CA-373C69A6C3DC}" type="pres">
      <dgm:prSet presAssocID="{3BCDDA21-C2CC-42E1-8346-B8D67B6EB6E8}" presName="parentText" presStyleLbl="node1" presStyleIdx="1" presStyleCnt="5" custAng="0" custScaleX="119211" custLinFactNeighborX="-19048">
        <dgm:presLayoutVars>
          <dgm:chMax val="0"/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546BD31D-7239-47C3-BF28-1C5507220949}" type="pres">
      <dgm:prSet presAssocID="{3BCDDA21-C2CC-42E1-8346-B8D67B6EB6E8}" presName="negativeSpace" presStyleCnt="0"/>
      <dgm:spPr/>
    </dgm:pt>
    <dgm:pt modelId="{56D3F0D5-03CC-4761-AE76-E0A61CC311F5}" type="pres">
      <dgm:prSet presAssocID="{3BCDDA21-C2CC-42E1-8346-B8D67B6EB6E8}" presName="childText" presStyleLbl="conFgAcc1" presStyleIdx="1" presStyleCnt="5">
        <dgm:presLayoutVars>
          <dgm:bulletEnabled val="1"/>
        </dgm:presLayoutVars>
      </dgm:prSet>
      <dgm:spPr>
        <a:ln>
          <a:solidFill>
            <a:schemeClr val="accent4">
              <a:lumMod val="20000"/>
              <a:lumOff val="80000"/>
            </a:schemeClr>
          </a:solidFill>
        </a:ln>
      </dgm:spPr>
      <dgm:t>
        <a:bodyPr/>
        <a:lstStyle/>
        <a:p>
          <a:endParaRPr lang="bs-Latn-BA"/>
        </a:p>
      </dgm:t>
    </dgm:pt>
    <dgm:pt modelId="{4C426410-46F1-45BF-9CA8-0FD2DA8B233C}" type="pres">
      <dgm:prSet presAssocID="{1B5A4A82-3715-4258-B4D1-E9AA748BB16D}" presName="spaceBetweenRectangles" presStyleCnt="0"/>
      <dgm:spPr/>
    </dgm:pt>
    <dgm:pt modelId="{5B3D1A87-6C00-A946-8692-3ED849EA6F23}" type="pres">
      <dgm:prSet presAssocID="{98B51AC0-57BF-7149-B01B-61E6AE4B2EE5}" presName="parentLin" presStyleCnt="0"/>
      <dgm:spPr/>
    </dgm:pt>
    <dgm:pt modelId="{3F9C2413-E993-5A43-A79F-9521F0FC026E}" type="pres">
      <dgm:prSet presAssocID="{98B51AC0-57BF-7149-B01B-61E6AE4B2EE5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030377F6-5CA7-2340-8502-6E7E8F85519F}" type="pres">
      <dgm:prSet presAssocID="{98B51AC0-57BF-7149-B01B-61E6AE4B2EE5}" presName="parentText" presStyleLbl="node1" presStyleIdx="2" presStyleCnt="5" custScaleX="1192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1AB2C5-3CB0-684E-9E74-B372457C1E41}" type="pres">
      <dgm:prSet presAssocID="{98B51AC0-57BF-7149-B01B-61E6AE4B2EE5}" presName="negativeSpace" presStyleCnt="0"/>
      <dgm:spPr/>
    </dgm:pt>
    <dgm:pt modelId="{87F88CB0-5198-D648-8924-E142A160BFE3}" type="pres">
      <dgm:prSet presAssocID="{98B51AC0-57BF-7149-B01B-61E6AE4B2EE5}" presName="childText" presStyleLbl="conFgAcc1" presStyleIdx="2" presStyleCnt="5">
        <dgm:presLayoutVars>
          <dgm:bulletEnabled val="1"/>
        </dgm:presLayoutVars>
      </dgm:prSet>
      <dgm:spPr>
        <a:ln>
          <a:solidFill>
            <a:schemeClr val="accent4">
              <a:lumMod val="20000"/>
              <a:lumOff val="80000"/>
            </a:schemeClr>
          </a:solidFill>
        </a:ln>
      </dgm:spPr>
      <dgm:t>
        <a:bodyPr/>
        <a:lstStyle/>
        <a:p>
          <a:endParaRPr lang="en-US"/>
        </a:p>
      </dgm:t>
    </dgm:pt>
    <dgm:pt modelId="{042C54D3-7F2A-C94A-8F39-27255CC28AD5}" type="pres">
      <dgm:prSet presAssocID="{5B6AB75B-EA00-5942-8DE7-92563DE2899F}" presName="spaceBetweenRectangles" presStyleCnt="0"/>
      <dgm:spPr/>
    </dgm:pt>
    <dgm:pt modelId="{E2E1219B-5B2D-4C4A-99F6-4CE4F8AF5B74}" type="pres">
      <dgm:prSet presAssocID="{26522807-1C69-D143-8402-2B78CDD3DEE4}" presName="parentLin" presStyleCnt="0"/>
      <dgm:spPr/>
    </dgm:pt>
    <dgm:pt modelId="{B5D895AA-4C45-D848-994A-DADE3E205431}" type="pres">
      <dgm:prSet presAssocID="{26522807-1C69-D143-8402-2B78CDD3DEE4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14254242-2ECA-4B49-9760-C63531E74B23}" type="pres">
      <dgm:prSet presAssocID="{26522807-1C69-D143-8402-2B78CDD3DEE4}" presName="parentText" presStyleLbl="node1" presStyleIdx="3" presStyleCnt="5" custScaleX="1192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58B822-FDBA-B046-AE7C-3FB895E9E66F}" type="pres">
      <dgm:prSet presAssocID="{26522807-1C69-D143-8402-2B78CDD3DEE4}" presName="negativeSpace" presStyleCnt="0"/>
      <dgm:spPr/>
    </dgm:pt>
    <dgm:pt modelId="{BBF651F9-8499-1447-86A2-9A573A1A1606}" type="pres">
      <dgm:prSet presAssocID="{26522807-1C69-D143-8402-2B78CDD3DEE4}" presName="childText" presStyleLbl="conFgAcc1" presStyleIdx="3" presStyleCnt="5">
        <dgm:presLayoutVars>
          <dgm:bulletEnabled val="1"/>
        </dgm:presLayoutVars>
      </dgm:prSet>
      <dgm:spPr>
        <a:ln>
          <a:solidFill>
            <a:schemeClr val="accent4">
              <a:lumMod val="20000"/>
              <a:lumOff val="80000"/>
            </a:schemeClr>
          </a:solidFill>
        </a:ln>
      </dgm:spPr>
      <dgm:t>
        <a:bodyPr/>
        <a:lstStyle/>
        <a:p>
          <a:endParaRPr lang="en-US"/>
        </a:p>
      </dgm:t>
    </dgm:pt>
    <dgm:pt modelId="{31DB0B2A-003A-5D4E-8C4F-3E6D0D38E6BF}" type="pres">
      <dgm:prSet presAssocID="{D0356B90-D736-914B-8F33-3A80F55AF715}" presName="spaceBetweenRectangles" presStyleCnt="0"/>
      <dgm:spPr/>
    </dgm:pt>
    <dgm:pt modelId="{8336B0BC-2820-3140-90CC-949B41659BE8}" type="pres">
      <dgm:prSet presAssocID="{3DBDE71C-FA66-F641-AD54-D159D4D4A5EA}" presName="parentLin" presStyleCnt="0"/>
      <dgm:spPr/>
    </dgm:pt>
    <dgm:pt modelId="{BD8504D6-DBE3-0445-8450-3D7F9146F75A}" type="pres">
      <dgm:prSet presAssocID="{3DBDE71C-FA66-F641-AD54-D159D4D4A5EA}" presName="parentLeftMargin" presStyleLbl="node1" presStyleIdx="3" presStyleCnt="5" custScaleX="114286"/>
      <dgm:spPr/>
      <dgm:t>
        <a:bodyPr/>
        <a:lstStyle/>
        <a:p>
          <a:endParaRPr lang="en-US"/>
        </a:p>
      </dgm:t>
    </dgm:pt>
    <dgm:pt modelId="{D0DBF3F2-AE20-514D-A8CF-546A004A275F}" type="pres">
      <dgm:prSet presAssocID="{3DBDE71C-FA66-F641-AD54-D159D4D4A5EA}" presName="parentText" presStyleLbl="node1" presStyleIdx="4" presStyleCnt="5" custScaleX="1192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B724BA-48B2-A940-B963-C52ECA20A67F}" type="pres">
      <dgm:prSet presAssocID="{3DBDE71C-FA66-F641-AD54-D159D4D4A5EA}" presName="negativeSpace" presStyleCnt="0"/>
      <dgm:spPr/>
    </dgm:pt>
    <dgm:pt modelId="{54E2AC4F-709B-9C49-B38D-B2B9C12EECA8}" type="pres">
      <dgm:prSet presAssocID="{3DBDE71C-FA66-F641-AD54-D159D4D4A5EA}" presName="childText" presStyleLbl="conFgAcc1" presStyleIdx="4" presStyleCnt="5">
        <dgm:presLayoutVars>
          <dgm:bulletEnabled val="1"/>
        </dgm:presLayoutVars>
      </dgm:prSet>
      <dgm:spPr>
        <a:ln>
          <a:solidFill>
            <a:schemeClr val="accent4">
              <a:lumMod val="20000"/>
              <a:lumOff val="80000"/>
            </a:schemeClr>
          </a:solidFill>
        </a:ln>
      </dgm:spPr>
      <dgm:t>
        <a:bodyPr/>
        <a:lstStyle/>
        <a:p>
          <a:endParaRPr lang="en-US"/>
        </a:p>
      </dgm:t>
    </dgm:pt>
  </dgm:ptLst>
  <dgm:cxnLst>
    <dgm:cxn modelId="{FE1C49DE-29F9-2C45-A64D-ACF2FB48BC71}" srcId="{0CE811E2-0245-3B48-885F-1E6D86664F27}" destId="{26522807-1C69-D143-8402-2B78CDD3DEE4}" srcOrd="3" destOrd="0" parTransId="{5F8F4D45-CC93-1A44-8FA5-B7E44302E8D2}" sibTransId="{D0356B90-D736-914B-8F33-3A80F55AF715}"/>
    <dgm:cxn modelId="{E0CC66BD-4346-F04E-B018-0606DDC1F172}" type="presOf" srcId="{26522807-1C69-D143-8402-2B78CDD3DEE4}" destId="{14254242-2ECA-4B49-9760-C63531E74B23}" srcOrd="1" destOrd="0" presId="urn:microsoft.com/office/officeart/2005/8/layout/list1"/>
    <dgm:cxn modelId="{39648FC5-F531-43DA-84F8-10EEC5AE078C}" type="presOf" srcId="{3BCDDA21-C2CC-42E1-8346-B8D67B6EB6E8}" destId="{F352D7FC-CD96-43A8-85B5-6F06E79C7FE0}" srcOrd="0" destOrd="0" presId="urn:microsoft.com/office/officeart/2005/8/layout/list1"/>
    <dgm:cxn modelId="{EE20C8EA-9B23-6843-A33F-8B32BBD09C7D}" srcId="{0CE811E2-0245-3B48-885F-1E6D86664F27}" destId="{8F2E4F5C-6239-5241-8464-E893A544EE6B}" srcOrd="0" destOrd="0" parTransId="{1D48B135-3454-D84C-B5B6-7C64220EA4F3}" sibTransId="{A39E560C-BD87-B84F-82B1-3DAE2E102562}"/>
    <dgm:cxn modelId="{B37D44BD-2470-4135-AFE6-DB153342A3D2}" srcId="{0CE811E2-0245-3B48-885F-1E6D86664F27}" destId="{3BCDDA21-C2CC-42E1-8346-B8D67B6EB6E8}" srcOrd="1" destOrd="0" parTransId="{49FB2FF6-E4F8-46F4-ABD3-8903B3F32843}" sibTransId="{1B5A4A82-3715-4258-B4D1-E9AA748BB16D}"/>
    <dgm:cxn modelId="{564463EC-9D60-C04C-AC00-B4876B8834F6}" type="presOf" srcId="{8F2E4F5C-6239-5241-8464-E893A544EE6B}" destId="{291AB2A4-C552-BA44-B1A6-11338AC53FEF}" srcOrd="0" destOrd="0" presId="urn:microsoft.com/office/officeart/2005/8/layout/list1"/>
    <dgm:cxn modelId="{E403F720-E765-9747-8EDA-73B9C3A8F148}" type="presOf" srcId="{98B51AC0-57BF-7149-B01B-61E6AE4B2EE5}" destId="{3F9C2413-E993-5A43-A79F-9521F0FC026E}" srcOrd="0" destOrd="0" presId="urn:microsoft.com/office/officeart/2005/8/layout/list1"/>
    <dgm:cxn modelId="{939C142D-8C11-D942-884A-85DE7E36868E}" srcId="{0CE811E2-0245-3B48-885F-1E6D86664F27}" destId="{98B51AC0-57BF-7149-B01B-61E6AE4B2EE5}" srcOrd="2" destOrd="0" parTransId="{50AAAD08-A492-944D-AA00-F4A44CE0A525}" sibTransId="{5B6AB75B-EA00-5942-8DE7-92563DE2899F}"/>
    <dgm:cxn modelId="{DFCB7314-C84B-EC48-BCCD-C6010DB00E5C}" type="presOf" srcId="{8F2E4F5C-6239-5241-8464-E893A544EE6B}" destId="{14FB31AD-C465-3144-9A78-0790EAAAE6DD}" srcOrd="1" destOrd="0" presId="urn:microsoft.com/office/officeart/2005/8/layout/list1"/>
    <dgm:cxn modelId="{DDB5476B-B526-D94D-8AEE-AEB84A21B901}" type="presOf" srcId="{98B51AC0-57BF-7149-B01B-61E6AE4B2EE5}" destId="{030377F6-5CA7-2340-8502-6E7E8F85519F}" srcOrd="1" destOrd="0" presId="urn:microsoft.com/office/officeart/2005/8/layout/list1"/>
    <dgm:cxn modelId="{709ECD1E-00EE-4202-91A6-B091FC5EDF54}" type="presOf" srcId="{3BCDDA21-C2CC-42E1-8346-B8D67B6EB6E8}" destId="{DF821AAF-496C-4DC9-A5CA-373C69A6C3DC}" srcOrd="1" destOrd="0" presId="urn:microsoft.com/office/officeart/2005/8/layout/list1"/>
    <dgm:cxn modelId="{60CA671E-046B-8049-97F1-4A0D701F2208}" type="presOf" srcId="{3DBDE71C-FA66-F641-AD54-D159D4D4A5EA}" destId="{BD8504D6-DBE3-0445-8450-3D7F9146F75A}" srcOrd="0" destOrd="0" presId="urn:microsoft.com/office/officeart/2005/8/layout/list1"/>
    <dgm:cxn modelId="{F5CAE79D-AA49-F44B-870A-DAEAF003101F}" type="presOf" srcId="{3DBDE71C-FA66-F641-AD54-D159D4D4A5EA}" destId="{D0DBF3F2-AE20-514D-A8CF-546A004A275F}" srcOrd="1" destOrd="0" presId="urn:microsoft.com/office/officeart/2005/8/layout/list1"/>
    <dgm:cxn modelId="{A5D16A47-4354-694D-86E9-02E353E04043}" type="presOf" srcId="{26522807-1C69-D143-8402-2B78CDD3DEE4}" destId="{B5D895AA-4C45-D848-994A-DADE3E205431}" srcOrd="0" destOrd="0" presId="urn:microsoft.com/office/officeart/2005/8/layout/list1"/>
    <dgm:cxn modelId="{AD60624D-E4F3-7247-BE55-EDC44AD1FBD9}" srcId="{0CE811E2-0245-3B48-885F-1E6D86664F27}" destId="{3DBDE71C-FA66-F641-AD54-D159D4D4A5EA}" srcOrd="4" destOrd="0" parTransId="{F69FDA23-EEDF-0847-8707-537CA83581E4}" sibTransId="{A352E189-DAD7-CA41-81B9-E84012A94586}"/>
    <dgm:cxn modelId="{083936A6-3CBA-CC4A-995A-829F1F8C3FD1}" type="presOf" srcId="{0CE811E2-0245-3B48-885F-1E6D86664F27}" destId="{D2CB3392-8A0B-0449-A329-7B81893A7479}" srcOrd="0" destOrd="0" presId="urn:microsoft.com/office/officeart/2005/8/layout/list1"/>
    <dgm:cxn modelId="{FB82A8B5-7F81-A247-BE19-6B282C2FBFCE}" type="presParOf" srcId="{D2CB3392-8A0B-0449-A329-7B81893A7479}" destId="{76AE4244-4787-DF45-8C22-8257E9AE8E48}" srcOrd="0" destOrd="0" presId="urn:microsoft.com/office/officeart/2005/8/layout/list1"/>
    <dgm:cxn modelId="{1C9816DD-6BDD-CB48-B996-F8A2AC1496A3}" type="presParOf" srcId="{76AE4244-4787-DF45-8C22-8257E9AE8E48}" destId="{291AB2A4-C552-BA44-B1A6-11338AC53FEF}" srcOrd="0" destOrd="0" presId="urn:microsoft.com/office/officeart/2005/8/layout/list1"/>
    <dgm:cxn modelId="{6DC56BB8-8423-D643-A381-DE385C0D6FCE}" type="presParOf" srcId="{76AE4244-4787-DF45-8C22-8257E9AE8E48}" destId="{14FB31AD-C465-3144-9A78-0790EAAAE6DD}" srcOrd="1" destOrd="0" presId="urn:microsoft.com/office/officeart/2005/8/layout/list1"/>
    <dgm:cxn modelId="{746EF36F-796B-614D-A6EF-05366656FBC6}" type="presParOf" srcId="{D2CB3392-8A0B-0449-A329-7B81893A7479}" destId="{805364C6-239C-D945-ADE3-81AA347815D7}" srcOrd="1" destOrd="0" presId="urn:microsoft.com/office/officeart/2005/8/layout/list1"/>
    <dgm:cxn modelId="{155CED40-6326-134C-ABEE-2FA74F39CFC7}" type="presParOf" srcId="{D2CB3392-8A0B-0449-A329-7B81893A7479}" destId="{E975ABA4-BCF2-294C-9457-58EE3467118F}" srcOrd="2" destOrd="0" presId="urn:microsoft.com/office/officeart/2005/8/layout/list1"/>
    <dgm:cxn modelId="{0893351B-76D7-EC4F-A194-C01C2FFA37B7}" type="presParOf" srcId="{D2CB3392-8A0B-0449-A329-7B81893A7479}" destId="{196EAD7D-A338-D64A-A075-41922EC46F38}" srcOrd="3" destOrd="0" presId="urn:microsoft.com/office/officeart/2005/8/layout/list1"/>
    <dgm:cxn modelId="{152B26A5-AA73-4791-A55C-E7E83399CD36}" type="presParOf" srcId="{D2CB3392-8A0B-0449-A329-7B81893A7479}" destId="{51884876-6AD5-4060-8159-47067B17479B}" srcOrd="4" destOrd="0" presId="urn:microsoft.com/office/officeart/2005/8/layout/list1"/>
    <dgm:cxn modelId="{02AF3858-8257-44AB-B7BA-BD95BE61287C}" type="presParOf" srcId="{51884876-6AD5-4060-8159-47067B17479B}" destId="{F352D7FC-CD96-43A8-85B5-6F06E79C7FE0}" srcOrd="0" destOrd="0" presId="urn:microsoft.com/office/officeart/2005/8/layout/list1"/>
    <dgm:cxn modelId="{03A300DA-E274-47D8-9953-9C652D3D29BD}" type="presParOf" srcId="{51884876-6AD5-4060-8159-47067B17479B}" destId="{DF821AAF-496C-4DC9-A5CA-373C69A6C3DC}" srcOrd="1" destOrd="0" presId="urn:microsoft.com/office/officeart/2005/8/layout/list1"/>
    <dgm:cxn modelId="{CB59B81D-F290-455F-ABC4-BA58E5800B37}" type="presParOf" srcId="{D2CB3392-8A0B-0449-A329-7B81893A7479}" destId="{546BD31D-7239-47C3-BF28-1C5507220949}" srcOrd="5" destOrd="0" presId="urn:microsoft.com/office/officeart/2005/8/layout/list1"/>
    <dgm:cxn modelId="{9C5DB5A0-F21D-46CB-A635-11D1B23635E1}" type="presParOf" srcId="{D2CB3392-8A0B-0449-A329-7B81893A7479}" destId="{56D3F0D5-03CC-4761-AE76-E0A61CC311F5}" srcOrd="6" destOrd="0" presId="urn:microsoft.com/office/officeart/2005/8/layout/list1"/>
    <dgm:cxn modelId="{777F06EF-7DDA-4A0F-904F-AC9DC674E4EC}" type="presParOf" srcId="{D2CB3392-8A0B-0449-A329-7B81893A7479}" destId="{4C426410-46F1-45BF-9CA8-0FD2DA8B233C}" srcOrd="7" destOrd="0" presId="urn:microsoft.com/office/officeart/2005/8/layout/list1"/>
    <dgm:cxn modelId="{873305B5-8135-3247-A89F-26C12953C16F}" type="presParOf" srcId="{D2CB3392-8A0B-0449-A329-7B81893A7479}" destId="{5B3D1A87-6C00-A946-8692-3ED849EA6F23}" srcOrd="8" destOrd="0" presId="urn:microsoft.com/office/officeart/2005/8/layout/list1"/>
    <dgm:cxn modelId="{2F695996-731D-7940-B2EC-AF996511A0AE}" type="presParOf" srcId="{5B3D1A87-6C00-A946-8692-3ED849EA6F23}" destId="{3F9C2413-E993-5A43-A79F-9521F0FC026E}" srcOrd="0" destOrd="0" presId="urn:microsoft.com/office/officeart/2005/8/layout/list1"/>
    <dgm:cxn modelId="{AE9DA660-F2B9-3949-BA08-69FA7DF0537B}" type="presParOf" srcId="{5B3D1A87-6C00-A946-8692-3ED849EA6F23}" destId="{030377F6-5CA7-2340-8502-6E7E8F85519F}" srcOrd="1" destOrd="0" presId="urn:microsoft.com/office/officeart/2005/8/layout/list1"/>
    <dgm:cxn modelId="{E40C0E48-C496-5F43-927D-FB678BFA0B49}" type="presParOf" srcId="{D2CB3392-8A0B-0449-A329-7B81893A7479}" destId="{1B1AB2C5-3CB0-684E-9E74-B372457C1E41}" srcOrd="9" destOrd="0" presId="urn:microsoft.com/office/officeart/2005/8/layout/list1"/>
    <dgm:cxn modelId="{2E1DC1A0-91BD-DE47-A5E3-926D29E0C17E}" type="presParOf" srcId="{D2CB3392-8A0B-0449-A329-7B81893A7479}" destId="{87F88CB0-5198-D648-8924-E142A160BFE3}" srcOrd="10" destOrd="0" presId="urn:microsoft.com/office/officeart/2005/8/layout/list1"/>
    <dgm:cxn modelId="{CA7E4A7E-12C7-DA45-B46D-C61BBAEEBEEB}" type="presParOf" srcId="{D2CB3392-8A0B-0449-A329-7B81893A7479}" destId="{042C54D3-7F2A-C94A-8F39-27255CC28AD5}" srcOrd="11" destOrd="0" presId="urn:microsoft.com/office/officeart/2005/8/layout/list1"/>
    <dgm:cxn modelId="{4FE1AF7A-975D-1B49-B814-8A473E912BB5}" type="presParOf" srcId="{D2CB3392-8A0B-0449-A329-7B81893A7479}" destId="{E2E1219B-5B2D-4C4A-99F6-4CE4F8AF5B74}" srcOrd="12" destOrd="0" presId="urn:microsoft.com/office/officeart/2005/8/layout/list1"/>
    <dgm:cxn modelId="{E33A61B6-8F81-E04E-BA30-C90574D5F211}" type="presParOf" srcId="{E2E1219B-5B2D-4C4A-99F6-4CE4F8AF5B74}" destId="{B5D895AA-4C45-D848-994A-DADE3E205431}" srcOrd="0" destOrd="0" presId="urn:microsoft.com/office/officeart/2005/8/layout/list1"/>
    <dgm:cxn modelId="{EAB8463B-C1D7-AD40-8481-297B819A526F}" type="presParOf" srcId="{E2E1219B-5B2D-4C4A-99F6-4CE4F8AF5B74}" destId="{14254242-2ECA-4B49-9760-C63531E74B23}" srcOrd="1" destOrd="0" presId="urn:microsoft.com/office/officeart/2005/8/layout/list1"/>
    <dgm:cxn modelId="{2B9683FC-8FC0-7442-B418-4E8AF7EEEEA5}" type="presParOf" srcId="{D2CB3392-8A0B-0449-A329-7B81893A7479}" destId="{B258B822-FDBA-B046-AE7C-3FB895E9E66F}" srcOrd="13" destOrd="0" presId="urn:microsoft.com/office/officeart/2005/8/layout/list1"/>
    <dgm:cxn modelId="{BA84836C-9AFE-C644-90FA-6B096D87ACB8}" type="presParOf" srcId="{D2CB3392-8A0B-0449-A329-7B81893A7479}" destId="{BBF651F9-8499-1447-86A2-9A573A1A1606}" srcOrd="14" destOrd="0" presId="urn:microsoft.com/office/officeart/2005/8/layout/list1"/>
    <dgm:cxn modelId="{34C6501B-04B7-C648-9F50-553CB230886B}" type="presParOf" srcId="{D2CB3392-8A0B-0449-A329-7B81893A7479}" destId="{31DB0B2A-003A-5D4E-8C4F-3E6D0D38E6BF}" srcOrd="15" destOrd="0" presId="urn:microsoft.com/office/officeart/2005/8/layout/list1"/>
    <dgm:cxn modelId="{92F6AB3D-0286-E241-8207-641BEC41B862}" type="presParOf" srcId="{D2CB3392-8A0B-0449-A329-7B81893A7479}" destId="{8336B0BC-2820-3140-90CC-949B41659BE8}" srcOrd="16" destOrd="0" presId="urn:microsoft.com/office/officeart/2005/8/layout/list1"/>
    <dgm:cxn modelId="{8F09CBFE-B033-7246-844E-0E96647F8F87}" type="presParOf" srcId="{8336B0BC-2820-3140-90CC-949B41659BE8}" destId="{BD8504D6-DBE3-0445-8450-3D7F9146F75A}" srcOrd="0" destOrd="0" presId="urn:microsoft.com/office/officeart/2005/8/layout/list1"/>
    <dgm:cxn modelId="{FEB8F359-E646-8049-94E7-4F36CBE76038}" type="presParOf" srcId="{8336B0BC-2820-3140-90CC-949B41659BE8}" destId="{D0DBF3F2-AE20-514D-A8CF-546A004A275F}" srcOrd="1" destOrd="0" presId="urn:microsoft.com/office/officeart/2005/8/layout/list1"/>
    <dgm:cxn modelId="{5C77A83C-C957-2B4F-9F81-07DB883ACCF0}" type="presParOf" srcId="{D2CB3392-8A0B-0449-A329-7B81893A7479}" destId="{CFB724BA-48B2-A940-B963-C52ECA20A67F}" srcOrd="17" destOrd="0" presId="urn:microsoft.com/office/officeart/2005/8/layout/list1"/>
    <dgm:cxn modelId="{929D3EDA-9688-824F-9795-4781608FE16F}" type="presParOf" srcId="{D2CB3392-8A0B-0449-A329-7B81893A7479}" destId="{54E2AC4F-709B-9C49-B38D-B2B9C12EECA8}" srcOrd="18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75ABA4-BCF2-294C-9457-58EE3467118F}">
      <dsp:nvSpPr>
        <dsp:cNvPr id="0" name=""/>
        <dsp:cNvSpPr/>
      </dsp:nvSpPr>
      <dsp:spPr>
        <a:xfrm>
          <a:off x="0" y="337168"/>
          <a:ext cx="756084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lumMod val="20000"/>
              <a:lumOff val="8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FB31AD-C465-3144-9A78-0790EAAAE6DD}">
      <dsp:nvSpPr>
        <dsp:cNvPr id="0" name=""/>
        <dsp:cNvSpPr/>
      </dsp:nvSpPr>
      <dsp:spPr>
        <a:xfrm>
          <a:off x="378042" y="101007"/>
          <a:ext cx="6309347" cy="472320"/>
        </a:xfrm>
        <a:prstGeom prst="roundRect">
          <a:avLst/>
        </a:prstGeom>
        <a:gradFill flip="none" rotWithShape="1">
          <a:gsLst>
            <a:gs pos="0">
              <a:schemeClr val="bg1"/>
            </a:gs>
            <a:gs pos="100000">
              <a:srgbClr val="97AEE9"/>
            </a:gs>
          </a:gsLst>
          <a:lin ang="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0047" tIns="0" rIns="200047" bIns="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1900" kern="1200" dirty="0" smtClean="0">
              <a:solidFill>
                <a:srgbClr val="1F4786"/>
              </a:solidFill>
              <a:latin typeface="Calibri"/>
              <a:cs typeface="Calibri"/>
            </a:rPr>
            <a:t>Штете изазване поплавама</a:t>
          </a:r>
        </a:p>
      </dsp:txBody>
      <dsp:txXfrm>
        <a:off x="401099" y="124064"/>
        <a:ext cx="6263233" cy="426206"/>
      </dsp:txXfrm>
    </dsp:sp>
    <dsp:sp modelId="{56D3F0D5-03CC-4761-AE76-E0A61CC311F5}">
      <dsp:nvSpPr>
        <dsp:cNvPr id="0" name=""/>
        <dsp:cNvSpPr/>
      </dsp:nvSpPr>
      <dsp:spPr>
        <a:xfrm>
          <a:off x="0" y="1062928"/>
          <a:ext cx="756084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lumMod val="20000"/>
              <a:lumOff val="8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821AAF-496C-4DC9-A5CA-373C69A6C3DC}">
      <dsp:nvSpPr>
        <dsp:cNvPr id="0" name=""/>
        <dsp:cNvSpPr/>
      </dsp:nvSpPr>
      <dsp:spPr>
        <a:xfrm>
          <a:off x="360039" y="826768"/>
          <a:ext cx="6309347" cy="472320"/>
        </a:xfrm>
        <a:prstGeom prst="roundRect">
          <a:avLst/>
        </a:prstGeom>
        <a:gradFill flip="none" rotWithShape="1">
          <a:gsLst>
            <a:gs pos="0">
              <a:schemeClr val="bg1"/>
            </a:gs>
            <a:gs pos="100000">
              <a:srgbClr val="97AEE9"/>
            </a:gs>
          </a:gsLst>
          <a:lin ang="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0047" tIns="0" rIns="200047" bIns="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900" kern="1200" dirty="0" smtClean="0">
              <a:solidFill>
                <a:srgbClr val="1F4786"/>
              </a:solidFill>
              <a:latin typeface="Calibri"/>
              <a:cs typeface="Calibri"/>
            </a:rPr>
            <a:t>Активности финансиране сопственим средствима</a:t>
          </a:r>
          <a:endParaRPr lang="en-US" sz="1900" kern="1200" dirty="0">
            <a:solidFill>
              <a:srgbClr val="1F4786"/>
            </a:solidFill>
            <a:latin typeface="Calibri"/>
            <a:cs typeface="Calibri"/>
          </a:endParaRPr>
        </a:p>
      </dsp:txBody>
      <dsp:txXfrm>
        <a:off x="383096" y="849825"/>
        <a:ext cx="6263233" cy="426206"/>
      </dsp:txXfrm>
    </dsp:sp>
    <dsp:sp modelId="{87F88CB0-5198-D648-8924-E142A160BFE3}">
      <dsp:nvSpPr>
        <dsp:cNvPr id="0" name=""/>
        <dsp:cNvSpPr/>
      </dsp:nvSpPr>
      <dsp:spPr>
        <a:xfrm>
          <a:off x="0" y="1788688"/>
          <a:ext cx="756084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lumMod val="20000"/>
              <a:lumOff val="8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0377F6-5CA7-2340-8502-6E7E8F85519F}">
      <dsp:nvSpPr>
        <dsp:cNvPr id="0" name=""/>
        <dsp:cNvSpPr/>
      </dsp:nvSpPr>
      <dsp:spPr>
        <a:xfrm>
          <a:off x="378042" y="1552528"/>
          <a:ext cx="6309347" cy="472320"/>
        </a:xfrm>
        <a:prstGeom prst="roundRect">
          <a:avLst/>
        </a:prstGeom>
        <a:gradFill flip="none" rotWithShape="1">
          <a:gsLst>
            <a:gs pos="0">
              <a:schemeClr val="bg1"/>
            </a:gs>
            <a:gs pos="100000">
              <a:srgbClr val="97AEE9"/>
            </a:gs>
          </a:gsLst>
          <a:lin ang="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0047" tIns="0" rIns="200047" bIns="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900" kern="1200" dirty="0" smtClean="0">
              <a:solidFill>
                <a:srgbClr val="1F4786"/>
              </a:solidFill>
              <a:latin typeface="Calibri"/>
              <a:cs typeface="Calibri"/>
            </a:rPr>
            <a:t>Активности финансиране кредитним и грант средствима</a:t>
          </a:r>
          <a:endParaRPr lang="en-US" sz="1900" kern="1200" dirty="0">
            <a:solidFill>
              <a:srgbClr val="1F4786"/>
            </a:solidFill>
            <a:latin typeface="Calibri"/>
            <a:cs typeface="Calibri"/>
          </a:endParaRPr>
        </a:p>
      </dsp:txBody>
      <dsp:txXfrm>
        <a:off x="401099" y="1575585"/>
        <a:ext cx="6263233" cy="426206"/>
      </dsp:txXfrm>
    </dsp:sp>
    <dsp:sp modelId="{BBF651F9-8499-1447-86A2-9A573A1A1606}">
      <dsp:nvSpPr>
        <dsp:cNvPr id="0" name=""/>
        <dsp:cNvSpPr/>
      </dsp:nvSpPr>
      <dsp:spPr>
        <a:xfrm>
          <a:off x="0" y="2514447"/>
          <a:ext cx="756084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lumMod val="20000"/>
              <a:lumOff val="8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254242-2ECA-4B49-9760-C63531E74B23}">
      <dsp:nvSpPr>
        <dsp:cNvPr id="0" name=""/>
        <dsp:cNvSpPr/>
      </dsp:nvSpPr>
      <dsp:spPr>
        <a:xfrm>
          <a:off x="378042" y="2278287"/>
          <a:ext cx="6309347" cy="472320"/>
        </a:xfrm>
        <a:prstGeom prst="roundRect">
          <a:avLst/>
        </a:prstGeom>
        <a:gradFill flip="none" rotWithShape="1">
          <a:gsLst>
            <a:gs pos="0">
              <a:schemeClr val="bg1"/>
            </a:gs>
            <a:gs pos="100000">
              <a:srgbClr val="97AEE9"/>
            </a:gs>
          </a:gsLst>
          <a:lin ang="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0047" tIns="0" rIns="200047" bIns="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900" kern="1200" dirty="0" smtClean="0">
              <a:solidFill>
                <a:srgbClr val="1F4786"/>
              </a:solidFill>
              <a:latin typeface="Calibri"/>
              <a:cs typeface="Calibri"/>
            </a:rPr>
            <a:t>Активности кофинансиране </a:t>
          </a:r>
          <a:r>
            <a:rPr lang="sr-Cyrl-BA" sz="1900" kern="1200" dirty="0" smtClean="0">
              <a:solidFill>
                <a:srgbClr val="1F4786"/>
              </a:solidFill>
              <a:latin typeface="Calibri"/>
              <a:cs typeface="Calibri"/>
            </a:rPr>
            <a:t>са </a:t>
          </a:r>
          <a:r>
            <a:rPr lang="sr-Cyrl-CS" sz="1900" kern="1200" dirty="0" smtClean="0">
              <a:solidFill>
                <a:srgbClr val="1F4786"/>
              </a:solidFill>
              <a:latin typeface="Calibri"/>
              <a:cs typeface="Calibri"/>
            </a:rPr>
            <a:t>донаторима</a:t>
          </a:r>
          <a:endParaRPr lang="en-US" sz="1900" kern="1200" dirty="0">
            <a:solidFill>
              <a:srgbClr val="1F4786"/>
            </a:solidFill>
            <a:latin typeface="Calibri"/>
            <a:cs typeface="Calibri"/>
          </a:endParaRPr>
        </a:p>
      </dsp:txBody>
      <dsp:txXfrm>
        <a:off x="401099" y="2301344"/>
        <a:ext cx="6263233" cy="426206"/>
      </dsp:txXfrm>
    </dsp:sp>
    <dsp:sp modelId="{54E2AC4F-709B-9C49-B38D-B2B9C12EECA8}">
      <dsp:nvSpPr>
        <dsp:cNvPr id="0" name=""/>
        <dsp:cNvSpPr/>
      </dsp:nvSpPr>
      <dsp:spPr>
        <a:xfrm>
          <a:off x="0" y="3240208"/>
          <a:ext cx="756084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lumMod val="20000"/>
              <a:lumOff val="8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DBF3F2-AE20-514D-A8CF-546A004A275F}">
      <dsp:nvSpPr>
        <dsp:cNvPr id="0" name=""/>
        <dsp:cNvSpPr/>
      </dsp:nvSpPr>
      <dsp:spPr>
        <a:xfrm>
          <a:off x="432049" y="3004048"/>
          <a:ext cx="6309347" cy="472320"/>
        </a:xfrm>
        <a:prstGeom prst="roundRect">
          <a:avLst/>
        </a:prstGeom>
        <a:gradFill flip="none" rotWithShape="1">
          <a:gsLst>
            <a:gs pos="0">
              <a:schemeClr val="bg1"/>
            </a:gs>
            <a:gs pos="100000">
              <a:srgbClr val="97AEE9"/>
            </a:gs>
          </a:gsLst>
          <a:lin ang="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0047" tIns="0" rIns="200047" bIns="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900" kern="1200" dirty="0" smtClean="0">
              <a:solidFill>
                <a:srgbClr val="1F4786"/>
              </a:solidFill>
              <a:latin typeface="Calibri"/>
              <a:cs typeface="Calibri"/>
            </a:rPr>
            <a:t>Обезбјеђивање транспарентности</a:t>
          </a:r>
          <a:endParaRPr lang="en-US" sz="1900" kern="1200" dirty="0">
            <a:solidFill>
              <a:srgbClr val="1F4786"/>
            </a:solidFill>
            <a:latin typeface="Calibri"/>
            <a:cs typeface="Calibri"/>
          </a:endParaRPr>
        </a:p>
      </dsp:txBody>
      <dsp:txXfrm>
        <a:off x="455106" y="3027105"/>
        <a:ext cx="6263233" cy="426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B2053E3-9CFE-6244-BEB4-AC8AED12F246}" type="datetimeFigureOut">
              <a:rPr lang="en-US"/>
              <a:pPr>
                <a:defRPr/>
              </a:pPr>
              <a:t>9/28/2015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FAF8C24-7683-874B-BDF3-96F5F471CF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2815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0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0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0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FD52FA2-0969-DF46-9423-449F3DD7ED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3343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22B8ABA4-E88C-B945-829C-D22D8601A650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GB">
              <a:latin typeface="Times New Roman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151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814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DA742-8316-F943-88EA-71DB928AC5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748454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charset="2"/>
              <a:buChar char="v"/>
              <a:defRPr/>
            </a:lvl1pPr>
            <a:lvl2pPr marL="742950" indent="-285750">
              <a:buFont typeface="Wingdings" charset="2"/>
              <a:buChar char="Ø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915816" y="1196752"/>
            <a:ext cx="6228184" cy="55584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85615-6BD3-8C4E-805C-1DCF962F19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449762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marL="342900" indent="-342900">
              <a:buFont typeface="Wingdings" charset="2"/>
              <a:buChar char="v"/>
              <a:defRPr sz="2400"/>
            </a:lvl1pPr>
            <a:lvl2pPr marL="742950" indent="-285750">
              <a:buFont typeface="Wingdings" charset="2"/>
              <a:buChar char="Ø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marL="342900" indent="-342900">
              <a:buFont typeface="Wingdings" charset="2"/>
              <a:buChar char="v"/>
              <a:defRPr sz="2400"/>
            </a:lvl1pPr>
            <a:lvl2pPr marL="742950" indent="-285750">
              <a:buFont typeface="Wingdings" charset="2"/>
              <a:buChar char="Ø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A14FA-6CED-F242-87BA-2FFF17C30D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942131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Calibri"/>
                <a:ea typeface="+mn-ea"/>
                <a:cs typeface="Calibri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Calibri"/>
                <a:ea typeface="+mn-ea"/>
                <a:cs typeface="Calibri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Calibri"/>
                <a:cs typeface="Calibri"/>
              </a:defRPr>
            </a:lvl1pPr>
          </a:lstStyle>
          <a:p>
            <a:pPr>
              <a:defRPr/>
            </a:pPr>
            <a:fld id="{B05F627C-5AFF-FB48-AFAC-54573FBF85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slow"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100">
          <a:solidFill>
            <a:srgbClr val="2A81CB"/>
          </a:solidFill>
          <a:latin typeface="+mj-lt"/>
          <a:ea typeface="MS PGothic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100">
          <a:solidFill>
            <a:srgbClr val="2A81CB"/>
          </a:solidFill>
          <a:latin typeface="Times New Roman" pitchFamily="18" charset="0"/>
          <a:ea typeface="MS PGothic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100">
          <a:solidFill>
            <a:srgbClr val="2A81CB"/>
          </a:solidFill>
          <a:latin typeface="Times New Roman" pitchFamily="18" charset="0"/>
          <a:ea typeface="MS PGothic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100">
          <a:solidFill>
            <a:srgbClr val="2A81CB"/>
          </a:solidFill>
          <a:latin typeface="Times New Roman" pitchFamily="18" charset="0"/>
          <a:ea typeface="MS PGothic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100">
          <a:solidFill>
            <a:srgbClr val="2A81CB"/>
          </a:solidFill>
          <a:latin typeface="Times New Roman" pitchFamily="18" charset="0"/>
          <a:ea typeface="MS PGothic" pitchFamily="34" charset="-128"/>
          <a:cs typeface="MS PGothic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libri"/>
          <a:ea typeface="MS PGothic" pitchFamily="34" charset="-128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libri"/>
          <a:ea typeface="MS PGothic" pitchFamily="34" charset="-128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/>
          <a:ea typeface="MS PGothic" pitchFamily="34" charset="-128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/>
          <a:ea typeface="MS PGothic" pitchFamily="34" charset="-128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/>
          <a:ea typeface="MS PGothic" pitchFamily="34" charset="-128"/>
          <a:cs typeface="Calibri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regsteta.vladars.net/" TargetMode="External"/><Relationship Id="rId2" Type="http://schemas.openxmlformats.org/officeDocument/2006/relationships/hyperlink" Target="http://www.helpsrpska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ladars.net/" TargetMode="External"/><Relationship Id="rId2" Type="http://schemas.openxmlformats.org/officeDocument/2006/relationships/hyperlink" Target="http://www.obnovasrpske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565400"/>
            <a:ext cx="8784976" cy="1223963"/>
          </a:xfrm>
        </p:spPr>
        <p:txBody>
          <a:bodyPr/>
          <a:lstStyle/>
          <a:p>
            <a:pPr>
              <a:defRPr/>
            </a:pPr>
            <a:r>
              <a:rPr lang="sr-Cyrl-CS" sz="3200" b="1" smtClean="0">
                <a:solidFill>
                  <a:srgbClr val="1F4786"/>
                </a:solidFill>
                <a:ea typeface="MS PGothic" charset="0"/>
              </a:rPr>
              <a:t>Отклањање посљедица </a:t>
            </a:r>
            <a:r>
              <a:rPr lang="sr-Cyrl-CS" sz="3200" b="1" dirty="0" smtClean="0">
                <a:solidFill>
                  <a:srgbClr val="1F4786"/>
                </a:solidFill>
                <a:ea typeface="MS PGothic" charset="0"/>
              </a:rPr>
              <a:t>поплава</a:t>
            </a:r>
            <a:br>
              <a:rPr lang="sr-Cyrl-CS" sz="3200" b="1" dirty="0" smtClean="0">
                <a:solidFill>
                  <a:srgbClr val="1F4786"/>
                </a:solidFill>
                <a:ea typeface="MS PGothic" charset="0"/>
              </a:rPr>
            </a:br>
            <a:r>
              <a:rPr lang="sr-Cyrl-CS" sz="2400" b="1" smtClean="0">
                <a:effectLst>
                  <a:outerShdw blurRad="38100" dist="38100" dir="2700000" algn="tl">
                    <a:srgbClr val="DDDDDD"/>
                  </a:outerShdw>
                </a:effectLst>
                <a:ea typeface="MS PGothic" charset="0"/>
              </a:rPr>
              <a:t>РЕПУБЛИКА СРПСКА</a:t>
            </a:r>
            <a:endParaRPr lang="en-US" sz="2400" b="1" dirty="0">
              <a:effectLst>
                <a:outerShdw blurRad="38100" dist="38100" dir="2700000" algn="tl">
                  <a:srgbClr val="DDDDDD"/>
                </a:outerShdw>
              </a:effectLst>
              <a:ea typeface="MS PGothic" charset="0"/>
            </a:endParaRPr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363" y="5157788"/>
            <a:ext cx="9037637" cy="720725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tabLst>
                <a:tab pos="6096000" algn="l"/>
                <a:tab pos="8696325" algn="r"/>
              </a:tabLst>
            </a:pPr>
            <a:r>
              <a:rPr lang="sr-Cyrl-CS" sz="1800" dirty="0" smtClean="0">
                <a:solidFill>
                  <a:srgbClr val="16165D"/>
                </a:solidFill>
                <a:latin typeface="Calibri" charset="0"/>
                <a:ea typeface="MS PGothic" charset="0"/>
              </a:rPr>
              <a:t>Биљана Богићевић</a:t>
            </a:r>
            <a:r>
              <a:rPr lang="en-US" sz="1800" dirty="0">
                <a:solidFill>
                  <a:srgbClr val="16165D"/>
                </a:solidFill>
                <a:latin typeface="Calibri" charset="0"/>
                <a:ea typeface="MS PGothic" charset="0"/>
              </a:rPr>
              <a:t>	</a:t>
            </a:r>
            <a:r>
              <a:rPr lang="hr-BA" sz="1800" dirty="0">
                <a:solidFill>
                  <a:srgbClr val="16165D"/>
                </a:solidFill>
                <a:latin typeface="Calibri" charset="0"/>
                <a:ea typeface="MS PGothic" charset="0"/>
              </a:rPr>
              <a:t>│b.bogicevic</a:t>
            </a:r>
            <a:r>
              <a:rPr lang="en-US" sz="1800" dirty="0">
                <a:solidFill>
                  <a:srgbClr val="16165D"/>
                </a:solidFill>
                <a:latin typeface="Calibri" charset="0"/>
                <a:ea typeface="MS PGothic" charset="0"/>
              </a:rPr>
              <a:t>@</a:t>
            </a:r>
            <a:r>
              <a:rPr lang="en-US" sz="1800" dirty="0" err="1">
                <a:solidFill>
                  <a:srgbClr val="16165D"/>
                </a:solidFill>
                <a:latin typeface="Calibri" charset="0"/>
                <a:ea typeface="MS PGothic" charset="0"/>
              </a:rPr>
              <a:t>mf.vladars.net</a:t>
            </a:r>
            <a:endParaRPr lang="hr-BA" sz="1800" dirty="0">
              <a:solidFill>
                <a:srgbClr val="16165D"/>
              </a:solidFill>
              <a:latin typeface="Calibri" charset="0"/>
              <a:ea typeface="MS PGothic" charset="0"/>
            </a:endParaRPr>
          </a:p>
          <a:p>
            <a:pPr algn="l" eaLnBrk="1" hangingPunct="1">
              <a:lnSpc>
                <a:spcPct val="80000"/>
              </a:lnSpc>
              <a:tabLst>
                <a:tab pos="6096000" algn="l"/>
                <a:tab pos="8696325" algn="r"/>
              </a:tabLst>
            </a:pPr>
            <a:r>
              <a:rPr lang="sr-Cyrl-CS" sz="1800" dirty="0" smtClean="0">
                <a:solidFill>
                  <a:srgbClr val="16165D"/>
                </a:solidFill>
                <a:latin typeface="Calibri" charset="0"/>
                <a:ea typeface="MS PGothic" charset="0"/>
              </a:rPr>
              <a:t>Министарство финансија Републике Српске</a:t>
            </a:r>
            <a:r>
              <a:rPr lang="en-US" sz="1800" dirty="0">
                <a:solidFill>
                  <a:srgbClr val="16165D"/>
                </a:solidFill>
                <a:latin typeface="Calibri" charset="0"/>
                <a:ea typeface="MS PGothic" charset="0"/>
              </a:rPr>
              <a:t>	</a:t>
            </a:r>
            <a:r>
              <a:rPr lang="hr-BA" sz="1800" dirty="0">
                <a:solidFill>
                  <a:srgbClr val="16165D"/>
                </a:solidFill>
                <a:latin typeface="Calibri" charset="0"/>
                <a:ea typeface="MS PGothic" charset="0"/>
              </a:rPr>
              <a:t>│</a:t>
            </a:r>
            <a:r>
              <a:rPr lang="en-US" sz="1800" dirty="0" err="1">
                <a:solidFill>
                  <a:srgbClr val="16165D"/>
                </a:solidFill>
                <a:latin typeface="Calibri" charset="0"/>
                <a:ea typeface="MS PGothic" charset="0"/>
              </a:rPr>
              <a:t>www.vladars.net</a:t>
            </a:r>
            <a:endParaRPr lang="hr-BA" sz="1800" dirty="0">
              <a:solidFill>
                <a:srgbClr val="16165D"/>
              </a:solidFill>
              <a:latin typeface="Calibri" charset="0"/>
              <a:ea typeface="MS PGothic" charset="0"/>
            </a:endParaRPr>
          </a:p>
          <a:p>
            <a:pPr algn="l" eaLnBrk="1" hangingPunct="1">
              <a:lnSpc>
                <a:spcPct val="80000"/>
              </a:lnSpc>
              <a:tabLst>
                <a:tab pos="6096000" algn="l"/>
                <a:tab pos="8696325" algn="r"/>
              </a:tabLst>
            </a:pPr>
            <a:endParaRPr lang="en-US" sz="1800" dirty="0">
              <a:solidFill>
                <a:srgbClr val="16165D"/>
              </a:solidFill>
              <a:latin typeface="Calibri" charset="0"/>
              <a:ea typeface="MS PGothic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923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3140968"/>
            <a:ext cx="8352928" cy="720080"/>
          </a:xfrm>
        </p:spPr>
        <p:txBody>
          <a:bodyPr/>
          <a:lstStyle/>
          <a:p>
            <a:pPr algn="ctr"/>
            <a:r>
              <a:rPr lang="sr-Cyrl-CS" sz="2400" dirty="0">
                <a:solidFill>
                  <a:schemeClr val="bg1"/>
                </a:solidFill>
                <a:latin typeface="Calibri"/>
                <a:cs typeface="Calibri"/>
              </a:rPr>
              <a:t>АКТИВНОСТИ ВЛАДЕ РС </a:t>
            </a:r>
            <a:r>
              <a:rPr lang="sr-Cyrl-CS" sz="2400" dirty="0" smtClean="0">
                <a:solidFill>
                  <a:schemeClr val="bg1"/>
                </a:solidFill>
                <a:latin typeface="Calibri"/>
                <a:cs typeface="Calibri"/>
              </a:rPr>
              <a:t>КОФИНАНСИРАНЕ СА ДОНАТОРИМА</a:t>
            </a:r>
            <a:endParaRPr lang="en-US" sz="24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996650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91EDF9D1-3553-284A-BE2C-21EBE62D78B8}" type="slidenum">
              <a:rPr lang="en-US" sz="1400"/>
              <a:pPr/>
              <a:t>11</a:t>
            </a:fld>
            <a:endParaRPr lang="en-US" sz="1400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2943225" y="620613"/>
            <a:ext cx="6165279" cy="792163"/>
          </a:xfrm>
        </p:spPr>
        <p:txBody>
          <a:bodyPr/>
          <a:lstStyle/>
          <a:p>
            <a:pPr algn="ctr" eaLnBrk="1" hangingPunct="1">
              <a:defRPr/>
            </a:pPr>
            <a:r>
              <a:rPr lang="sr-Cyrl-BA" sz="2400" b="1" dirty="0" smtClean="0">
                <a:solidFill>
                  <a:srgbClr val="1F478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ea typeface="MS PGothic" charset="0"/>
                <a:cs typeface="Calibri"/>
              </a:rPr>
              <a:t>ПРЕГЛЕД АКТИВНОСТИ</a:t>
            </a:r>
            <a:endParaRPr lang="en-US" sz="2400" b="1" dirty="0">
              <a:solidFill>
                <a:srgbClr val="1F4786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alibri"/>
              <a:ea typeface="MS PGothic" charset="0"/>
              <a:cs typeface="Calibri"/>
            </a:endParaRPr>
          </a:p>
        </p:txBody>
      </p:sp>
      <p:sp>
        <p:nvSpPr>
          <p:cNvPr id="27" name="Content Placeholder 1"/>
          <p:cNvSpPr>
            <a:spLocks noGrp="1"/>
          </p:cNvSpPr>
          <p:nvPr>
            <p:ph idx="1"/>
          </p:nvPr>
        </p:nvSpPr>
        <p:spPr>
          <a:xfrm>
            <a:off x="179512" y="2005856"/>
            <a:ext cx="8496944" cy="4455988"/>
          </a:xfrm>
          <a:ln>
            <a:noFill/>
          </a:ln>
        </p:spPr>
        <p:txBody>
          <a:bodyPr/>
          <a:lstStyle/>
          <a:p>
            <a:pPr marL="0" indent="0">
              <a:buNone/>
            </a:pPr>
            <a:r>
              <a:rPr lang="sr-Cyrl-BA" sz="1700" b="1" dirty="0" smtClean="0"/>
              <a:t>1. </a:t>
            </a:r>
            <a:r>
              <a:rPr lang="en-US" sz="1700" b="1" dirty="0" smtClean="0"/>
              <a:t>UN-</a:t>
            </a:r>
            <a:r>
              <a:rPr lang="sr-Cyrl-BA" sz="1700" b="1" dirty="0" smtClean="0"/>
              <a:t>ов</a:t>
            </a:r>
            <a:r>
              <a:rPr lang="sr-Cyrl-CS" sz="1700" b="1" dirty="0" smtClean="0"/>
              <a:t> </a:t>
            </a:r>
            <a:r>
              <a:rPr lang="en-US" sz="1700" b="1" dirty="0" err="1" smtClean="0"/>
              <a:t>Програм</a:t>
            </a:r>
            <a:r>
              <a:rPr lang="en-US" sz="1700" b="1" dirty="0" smtClean="0"/>
              <a:t> </a:t>
            </a:r>
            <a:r>
              <a:rPr lang="en-US" sz="1700" b="1" dirty="0" err="1"/>
              <a:t>опоравка</a:t>
            </a:r>
            <a:r>
              <a:rPr lang="en-US" sz="1700" b="1" dirty="0"/>
              <a:t> </a:t>
            </a:r>
            <a:r>
              <a:rPr lang="en-US" sz="1700" b="1" dirty="0" err="1"/>
              <a:t>од</a:t>
            </a:r>
            <a:r>
              <a:rPr lang="en-US" sz="1700" b="1" dirty="0"/>
              <a:t> </a:t>
            </a:r>
            <a:r>
              <a:rPr lang="en-US" sz="1700" b="1" dirty="0" err="1"/>
              <a:t>поплава</a:t>
            </a:r>
            <a:r>
              <a:rPr lang="en-US" sz="1700" b="1" dirty="0"/>
              <a:t> "</a:t>
            </a:r>
            <a:r>
              <a:rPr lang="en-US" sz="1700" b="1" dirty="0" err="1"/>
              <a:t>Данас</a:t>
            </a:r>
            <a:r>
              <a:rPr lang="en-US" sz="1700" b="1" dirty="0"/>
              <a:t> </a:t>
            </a:r>
            <a:r>
              <a:rPr lang="en-US" sz="1700" b="1" dirty="0" err="1"/>
              <a:t>за</a:t>
            </a:r>
            <a:r>
              <a:rPr lang="en-US" sz="1700" b="1" dirty="0"/>
              <a:t> </a:t>
            </a:r>
            <a:r>
              <a:rPr lang="en-US" sz="1700" b="1" dirty="0" err="1"/>
              <a:t>нас</a:t>
            </a:r>
            <a:r>
              <a:rPr lang="en-US" sz="1700" b="1" dirty="0"/>
              <a:t>" </a:t>
            </a:r>
            <a:endParaRPr lang="sr-Cyrl-BA" sz="1700" b="1" dirty="0" smtClean="0"/>
          </a:p>
          <a:p>
            <a:pPr lvl="1">
              <a:spcBef>
                <a:spcPts val="100"/>
              </a:spcBef>
            </a:pPr>
            <a:r>
              <a:rPr lang="sr-Cyrl-BA" sz="1700" dirty="0" smtClean="0"/>
              <a:t>У програм усмјерена средства донације Владе Републике Србије у вриједности од </a:t>
            </a:r>
            <a:r>
              <a:rPr lang="en-US" sz="1700" dirty="0" smtClean="0"/>
              <a:t>EUR </a:t>
            </a:r>
            <a:r>
              <a:rPr lang="sr-Cyrl-BA" sz="1700" dirty="0" smtClean="0"/>
              <a:t>1 милион</a:t>
            </a:r>
          </a:p>
          <a:p>
            <a:pPr lvl="1">
              <a:spcBef>
                <a:spcPts val="100"/>
              </a:spcBef>
            </a:pPr>
            <a:r>
              <a:rPr lang="sr-Cyrl-CS" sz="1700" dirty="0" smtClean="0"/>
              <a:t>Средства усмјерена у обнову </a:t>
            </a:r>
            <a:r>
              <a:rPr lang="sr-Cyrl-BA" sz="1700" dirty="0" smtClean="0"/>
              <a:t>образовних и здравствених институција:</a:t>
            </a:r>
          </a:p>
          <a:p>
            <a:pPr lvl="2">
              <a:spcBef>
                <a:spcPts val="100"/>
              </a:spcBef>
            </a:pPr>
            <a:r>
              <a:rPr lang="sr-Cyrl-BA" sz="1700" dirty="0"/>
              <a:t>Челинац, ОШ Милош Дујић – завршени радови</a:t>
            </a:r>
          </a:p>
          <a:p>
            <a:pPr lvl="2">
              <a:spcBef>
                <a:spcPts val="100"/>
              </a:spcBef>
            </a:pPr>
            <a:r>
              <a:rPr lang="sr-Cyrl-BA" sz="1700" dirty="0"/>
              <a:t>Добој, Болница – завршени радови</a:t>
            </a:r>
          </a:p>
          <a:p>
            <a:pPr lvl="2">
              <a:spcBef>
                <a:spcPts val="100"/>
              </a:spcBef>
            </a:pPr>
            <a:r>
              <a:rPr lang="sr-Cyrl-BA" sz="1700" dirty="0"/>
              <a:t>Шамац, ОШ Црквина – радови у току</a:t>
            </a:r>
          </a:p>
          <a:p>
            <a:pPr lvl="2">
              <a:spcBef>
                <a:spcPts val="100"/>
              </a:spcBef>
            </a:pPr>
            <a:r>
              <a:rPr lang="sr-Cyrl-BA" sz="1700" dirty="0"/>
              <a:t>Приједор, ОШ Доситеј Обрадовић – радови завршени</a:t>
            </a:r>
          </a:p>
          <a:p>
            <a:pPr marL="0" lvl="1" indent="0">
              <a:buNone/>
            </a:pPr>
            <a:r>
              <a:rPr lang="sr-Cyrl-BA" sz="1700" b="1" dirty="0" smtClean="0"/>
              <a:t>2. </a:t>
            </a:r>
            <a:r>
              <a:rPr lang="en-US" sz="1700" b="1" dirty="0" smtClean="0"/>
              <a:t>UN</a:t>
            </a:r>
            <a:r>
              <a:rPr lang="sr-Cyrl-BA" sz="1700" b="1" dirty="0"/>
              <a:t>-</a:t>
            </a:r>
            <a:r>
              <a:rPr lang="sr-Cyrl-BA" sz="1700" b="1" dirty="0" smtClean="0"/>
              <a:t>ов</a:t>
            </a:r>
            <a:r>
              <a:rPr lang="sr-Cyrl-CS" sz="1700" b="1" dirty="0" smtClean="0"/>
              <a:t> </a:t>
            </a:r>
            <a:r>
              <a:rPr lang="sr-Cyrl-CS" sz="1700" b="1" dirty="0" smtClean="0"/>
              <a:t>Пројекат трајног стамбеног збрињавања жртава поплава и клизишта у БиХ</a:t>
            </a:r>
            <a:endParaRPr lang="sr-Cyrl-BA" sz="1700" b="1" dirty="0"/>
          </a:p>
          <a:p>
            <a:pPr lvl="1">
              <a:spcBef>
                <a:spcPts val="100"/>
              </a:spcBef>
            </a:pPr>
            <a:r>
              <a:rPr lang="sr-Cyrl-BA" sz="1700" dirty="0" smtClean="0"/>
              <a:t>Укупна процијењена вриједност пројекта у РС: 2,85 </a:t>
            </a:r>
            <a:r>
              <a:rPr lang="sr-Cyrl-BA" sz="1700" dirty="0"/>
              <a:t>милиона КМ</a:t>
            </a:r>
          </a:p>
          <a:p>
            <a:pPr lvl="1">
              <a:spcBef>
                <a:spcPts val="100"/>
              </a:spcBef>
            </a:pPr>
            <a:r>
              <a:rPr lang="sr-Cyrl-BA" sz="1700" dirty="0"/>
              <a:t>Влада </a:t>
            </a:r>
            <a:r>
              <a:rPr lang="sr-Cyrl-BA" sz="1700" dirty="0" smtClean="0"/>
              <a:t>РС/Фонд </a:t>
            </a:r>
            <a:r>
              <a:rPr lang="sr-Cyrl-BA" sz="1700" dirty="0"/>
              <a:t>солидарности </a:t>
            </a:r>
            <a:r>
              <a:rPr lang="sr-Cyrl-BA" sz="1700" dirty="0" smtClean="0"/>
              <a:t>учествује са: 1,9 </a:t>
            </a:r>
            <a:r>
              <a:rPr lang="sr-Cyrl-BA" sz="1700" dirty="0"/>
              <a:t>милиона </a:t>
            </a:r>
            <a:r>
              <a:rPr lang="sr-Cyrl-BA" sz="1700" dirty="0" smtClean="0"/>
              <a:t>КМ</a:t>
            </a:r>
          </a:p>
          <a:p>
            <a:pPr lvl="1">
              <a:spcBef>
                <a:spcPts val="100"/>
              </a:spcBef>
            </a:pPr>
            <a:r>
              <a:rPr lang="sr-Cyrl-BA" sz="1700" dirty="0" smtClean="0"/>
              <a:t>Намјена: изградња </a:t>
            </a:r>
            <a:r>
              <a:rPr lang="sr-Cyrl-BA" sz="1700" dirty="0"/>
              <a:t>стамбених јединица </a:t>
            </a:r>
            <a:r>
              <a:rPr lang="sr-Cyrl-BA" sz="1700" dirty="0" smtClean="0"/>
              <a:t>за 80 </a:t>
            </a:r>
            <a:r>
              <a:rPr lang="sr-Cyrl-BA" sz="1700" dirty="0"/>
              <a:t>породица чији су домови </a:t>
            </a:r>
            <a:r>
              <a:rPr lang="sr-Cyrl-BA" sz="1700" dirty="0" smtClean="0"/>
              <a:t>потпуно уништени </a:t>
            </a:r>
            <a:r>
              <a:rPr lang="sr-Cyrl-BA" sz="1700" dirty="0"/>
              <a:t>у поплавама и </a:t>
            </a:r>
            <a:r>
              <a:rPr lang="sr-Cyrl-BA" sz="1700" dirty="0" smtClean="0"/>
              <a:t>клизиштима</a:t>
            </a:r>
          </a:p>
          <a:p>
            <a:pPr lvl="1">
              <a:spcBef>
                <a:spcPts val="100"/>
              </a:spcBef>
            </a:pPr>
            <a:r>
              <a:rPr lang="sr-Cyrl-BA" sz="1700" dirty="0" smtClean="0"/>
              <a:t>Реализује се на територији 5 </a:t>
            </a:r>
            <a:r>
              <a:rPr lang="sr-Cyrl-BA" sz="1700" dirty="0"/>
              <a:t>општина у</a:t>
            </a:r>
            <a:r>
              <a:rPr lang="sr-Cyrl-BA" sz="1700" dirty="0" smtClean="0"/>
              <a:t> </a:t>
            </a:r>
            <a:r>
              <a:rPr lang="sr-Cyrl-BA" sz="1700" dirty="0"/>
              <a:t>РС: Бијељина, Добој, </a:t>
            </a:r>
            <a:r>
              <a:rPr lang="sr-Cyrl-BA" sz="1700" dirty="0" smtClean="0"/>
              <a:t>Лопаре, </a:t>
            </a:r>
            <a:r>
              <a:rPr lang="sr-Cyrl-BA" sz="1700" dirty="0"/>
              <a:t>Модрича и Шамац </a:t>
            </a:r>
            <a:endParaRPr lang="sr-Cyrl-BA" sz="1700" dirty="0" smtClean="0"/>
          </a:p>
          <a:p>
            <a:pPr lvl="1">
              <a:spcBef>
                <a:spcPts val="100"/>
              </a:spcBef>
            </a:pPr>
            <a:r>
              <a:rPr lang="sr-Cyrl-BA" sz="1700" dirty="0"/>
              <a:t>Укупан број уништених стамбених јединица у РС 271, број пријављених апликаната 211 </a:t>
            </a:r>
          </a:p>
        </p:txBody>
      </p:sp>
    </p:spTree>
    <p:extLst>
      <p:ext uri="{BB962C8B-B14F-4D97-AF65-F5344CB8AC3E}">
        <p14:creationId xmlns:p14="http://schemas.microsoft.com/office/powerpoint/2010/main" val="246927032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923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3140968"/>
            <a:ext cx="8352928" cy="720080"/>
          </a:xfrm>
        </p:spPr>
        <p:txBody>
          <a:bodyPr/>
          <a:lstStyle/>
          <a:p>
            <a:pPr algn="ctr"/>
            <a:r>
              <a:rPr lang="sr-Cyrl-CS" sz="2400" dirty="0" smtClean="0">
                <a:solidFill>
                  <a:schemeClr val="bg1"/>
                </a:solidFill>
                <a:latin typeface="Calibri"/>
                <a:cs typeface="Calibri"/>
              </a:rPr>
              <a:t>ОБЕЗБЈЕЂИВАЊЕ ТРАНСПАРЕНТНОСТИ</a:t>
            </a:r>
            <a:endParaRPr lang="en-US" sz="24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199588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91EDF9D1-3553-284A-BE2C-21EBE62D78B8}" type="slidenum">
              <a:rPr lang="en-US" sz="1400"/>
              <a:pPr/>
              <a:t>13</a:t>
            </a:fld>
            <a:endParaRPr lang="en-US" sz="1400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2943225" y="620613"/>
            <a:ext cx="6165279" cy="792163"/>
          </a:xfrm>
        </p:spPr>
        <p:txBody>
          <a:bodyPr/>
          <a:lstStyle/>
          <a:p>
            <a:pPr algn="ctr" eaLnBrk="1" hangingPunct="1">
              <a:defRPr/>
            </a:pPr>
            <a:r>
              <a:rPr lang="sr-Cyrl-CS" sz="2400" b="1" dirty="0" smtClean="0">
                <a:solidFill>
                  <a:srgbClr val="1F478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ea typeface="MS PGothic" charset="0"/>
                <a:cs typeface="Calibri"/>
              </a:rPr>
              <a:t>ИНТЕРНЕТ СТРАНИЦЕ ВЛАДЕ РС </a:t>
            </a:r>
            <a:r>
              <a:rPr lang="sr-Cyrl-BA" sz="2400" b="1" dirty="0" smtClean="0">
                <a:solidFill>
                  <a:srgbClr val="1F478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ea typeface="MS PGothic" charset="0"/>
                <a:cs typeface="Calibri"/>
              </a:rPr>
              <a:t>(1/2) </a:t>
            </a:r>
            <a:endParaRPr lang="en-US" sz="2400" b="1" dirty="0">
              <a:solidFill>
                <a:srgbClr val="1F4786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alibri"/>
              <a:ea typeface="MS PGothic" charset="0"/>
              <a:cs typeface="Calibri"/>
            </a:endParaRPr>
          </a:p>
        </p:txBody>
      </p:sp>
      <p:sp>
        <p:nvSpPr>
          <p:cNvPr id="27" name="Content Placeholder 1"/>
          <p:cNvSpPr>
            <a:spLocks noGrp="1"/>
          </p:cNvSpPr>
          <p:nvPr>
            <p:ph idx="1"/>
          </p:nvPr>
        </p:nvSpPr>
        <p:spPr>
          <a:xfrm>
            <a:off x="0" y="2014240"/>
            <a:ext cx="5292080" cy="4392487"/>
          </a:xfrm>
          <a:ln>
            <a:noFill/>
          </a:ln>
        </p:spPr>
        <p:txBody>
          <a:bodyPr/>
          <a:lstStyle/>
          <a:p>
            <a:pPr>
              <a:spcBef>
                <a:spcPts val="100"/>
              </a:spcBef>
            </a:pPr>
            <a:r>
              <a:rPr lang="sr-Cyrl-BA" sz="1600" b="1" dirty="0" smtClean="0"/>
              <a:t>ПРИКУПЉАЊЕ СРЕДСТАВА</a:t>
            </a:r>
          </a:p>
          <a:p>
            <a:pPr marL="612000" lvl="1">
              <a:spcBef>
                <a:spcPts val="200"/>
              </a:spcBef>
              <a:spcAft>
                <a:spcPts val="100"/>
              </a:spcAft>
            </a:pPr>
            <a:r>
              <a:rPr lang="en-US" sz="1600" dirty="0">
                <a:hlinkClick r:id="rId2"/>
              </a:rPr>
              <a:t>http://www.helpsrpska.com/</a:t>
            </a:r>
            <a:r>
              <a:rPr lang="sr-Cyrl-BA" sz="1600" dirty="0"/>
              <a:t> </a:t>
            </a:r>
            <a:endParaRPr lang="sr-Cyrl-BA" sz="1600" dirty="0" smtClean="0"/>
          </a:p>
          <a:p>
            <a:pPr marL="612000" lvl="1">
              <a:spcBef>
                <a:spcPts val="200"/>
              </a:spcBef>
              <a:spcAft>
                <a:spcPts val="100"/>
              </a:spcAft>
            </a:pPr>
            <a:r>
              <a:rPr lang="sr-Cyrl-BA" sz="1600" dirty="0" smtClean="0"/>
              <a:t>Даје </a:t>
            </a:r>
            <a:r>
              <a:rPr lang="sr-Cyrl-BA" sz="1600" b="1" dirty="0" smtClean="0"/>
              <a:t>инструкције за уплате </a:t>
            </a:r>
            <a:r>
              <a:rPr lang="sr-Cyrl-BA" sz="1600" dirty="0" smtClean="0"/>
              <a:t>помоћи преко </a:t>
            </a:r>
            <a:r>
              <a:rPr lang="en-US" sz="1600" i="1" dirty="0" smtClean="0"/>
              <a:t>PayPal</a:t>
            </a:r>
            <a:r>
              <a:rPr lang="sr-Cyrl-BA" sz="1600" i="1" dirty="0" smtClean="0"/>
              <a:t> </a:t>
            </a:r>
            <a:r>
              <a:rPr lang="sr-Cyrl-BA" sz="1600" dirty="0" smtClean="0"/>
              <a:t>система</a:t>
            </a:r>
            <a:r>
              <a:rPr lang="sr-Cyrl-BA" sz="1600" i="1" dirty="0" smtClean="0"/>
              <a:t>, </a:t>
            </a:r>
            <a:r>
              <a:rPr lang="en-US" sz="1600" i="1" dirty="0" smtClean="0"/>
              <a:t>Wire </a:t>
            </a:r>
            <a:r>
              <a:rPr lang="sr-Cyrl-BA" sz="1600" dirty="0" smtClean="0"/>
              <a:t>трансфера</a:t>
            </a:r>
            <a:r>
              <a:rPr lang="sr-Cyrl-BA" sz="1600" i="1" dirty="0" smtClean="0"/>
              <a:t>, к</a:t>
            </a:r>
            <a:r>
              <a:rPr lang="sr-Cyrl-BA" sz="1600" dirty="0" smtClean="0"/>
              <a:t>редитних картица, или позивом на тел. бројеве у БиХ и Србији</a:t>
            </a:r>
          </a:p>
          <a:p>
            <a:pPr marL="612000" lvl="1">
              <a:spcBef>
                <a:spcPts val="200"/>
              </a:spcBef>
              <a:spcAft>
                <a:spcPts val="100"/>
              </a:spcAft>
            </a:pPr>
            <a:r>
              <a:rPr lang="sr-Cyrl-BA" sz="1600" dirty="0" smtClean="0"/>
              <a:t>На </a:t>
            </a:r>
            <a:r>
              <a:rPr lang="sr-Cyrl-BA" sz="1600" dirty="0"/>
              <a:t>рачунима за помоћ поплављеним </a:t>
            </a:r>
            <a:r>
              <a:rPr lang="sr-Cyrl-BA" sz="1600" dirty="0" smtClean="0"/>
              <a:t>подручјима прикупљено</a:t>
            </a:r>
            <a:r>
              <a:rPr lang="sr-Cyrl-BA" sz="1600" dirty="0"/>
              <a:t>: 16,2 милиона КМ</a:t>
            </a:r>
          </a:p>
          <a:p>
            <a:pPr marL="612000" lvl="1">
              <a:spcBef>
                <a:spcPts val="200"/>
              </a:spcBef>
              <a:spcAft>
                <a:spcPts val="100"/>
              </a:spcAft>
            </a:pPr>
            <a:r>
              <a:rPr lang="sr-Cyrl-BA" sz="1600" dirty="0" smtClean="0"/>
              <a:t>Стање средстава се редовно објављује на интернет страници Министраства финансија РС</a:t>
            </a:r>
            <a:endParaRPr lang="sr-Cyrl-BA" sz="1600" dirty="0"/>
          </a:p>
          <a:p>
            <a:pPr>
              <a:spcBef>
                <a:spcPts val="800"/>
              </a:spcBef>
            </a:pPr>
            <a:r>
              <a:rPr lang="sr-Cyrl-BA" sz="1600" b="1" dirty="0" smtClean="0"/>
              <a:t>ЈЕДИНСТВЕНИ РЕГИСТАР ШТЕТА</a:t>
            </a:r>
            <a:endParaRPr lang="bs-Latn-BA" sz="1600" b="1" dirty="0"/>
          </a:p>
          <a:p>
            <a:pPr marL="612000" lvl="1">
              <a:spcBef>
                <a:spcPts val="200"/>
              </a:spcBef>
              <a:spcAft>
                <a:spcPts val="100"/>
              </a:spcAft>
            </a:pPr>
            <a:r>
              <a:rPr lang="en-US" sz="1600" dirty="0" smtClean="0">
                <a:hlinkClick r:id="rId3"/>
              </a:rPr>
              <a:t>http</a:t>
            </a:r>
            <a:r>
              <a:rPr lang="en-US" sz="1600" dirty="0">
                <a:hlinkClick r:id="rId3"/>
              </a:rPr>
              <a:t>://regsteta.vladars.net</a:t>
            </a:r>
            <a:r>
              <a:rPr lang="en-US" sz="1600" dirty="0" smtClean="0">
                <a:hlinkClick r:id="rId3"/>
              </a:rPr>
              <a:t>/</a:t>
            </a:r>
            <a:r>
              <a:rPr lang="sr-Cyrl-BA" sz="1600" dirty="0" smtClean="0"/>
              <a:t> </a:t>
            </a:r>
            <a:r>
              <a:rPr lang="en-US" sz="1600" dirty="0" smtClean="0"/>
              <a:t>  </a:t>
            </a:r>
            <a:endParaRPr lang="sr-Cyrl-BA" sz="1600" dirty="0"/>
          </a:p>
          <a:p>
            <a:pPr marL="612000" lvl="1">
              <a:spcBef>
                <a:spcPts val="200"/>
              </a:spcBef>
              <a:spcAft>
                <a:spcPts val="100"/>
              </a:spcAft>
            </a:pPr>
            <a:r>
              <a:rPr lang="sr-Cyrl-BA" sz="1600" dirty="0"/>
              <a:t>Пружа </a:t>
            </a:r>
            <a:r>
              <a:rPr lang="sr-Cyrl-BA" sz="1600" b="1" dirty="0" smtClean="0"/>
              <a:t>податаке </a:t>
            </a:r>
            <a:r>
              <a:rPr lang="sr-Cyrl-BA" sz="1600" b="1" dirty="0"/>
              <a:t>о насталим штетама </a:t>
            </a:r>
            <a:r>
              <a:rPr lang="sr-Cyrl-BA" sz="1600" dirty="0"/>
              <a:t>на стамбеним објектима у </a:t>
            </a:r>
            <a:r>
              <a:rPr lang="sr-Cyrl-BA" sz="1600" dirty="0" smtClean="0"/>
              <a:t>РС</a:t>
            </a:r>
          </a:p>
          <a:p>
            <a:pPr marL="612000" lvl="1">
              <a:spcBef>
                <a:spcPts val="200"/>
              </a:spcBef>
              <a:spcAft>
                <a:spcPts val="100"/>
              </a:spcAft>
            </a:pPr>
            <a:r>
              <a:rPr lang="sr-Cyrl-BA" sz="1600" dirty="0" smtClean="0"/>
              <a:t>У функцији од </a:t>
            </a:r>
            <a:r>
              <a:rPr lang="en-US" sz="1600" dirty="0" smtClean="0"/>
              <a:t>21.06.2014</a:t>
            </a:r>
            <a:r>
              <a:rPr lang="en-US" sz="1600" dirty="0"/>
              <a:t>. </a:t>
            </a:r>
            <a:endParaRPr lang="sr-Cyrl-BA" sz="1600" dirty="0"/>
          </a:p>
          <a:p>
            <a:pPr marL="612000" lvl="1">
              <a:spcBef>
                <a:spcPts val="200"/>
              </a:spcBef>
              <a:spcAft>
                <a:spcPts val="100"/>
              </a:spcAft>
            </a:pPr>
            <a:r>
              <a:rPr lang="sr-Cyrl-BA" sz="1600" dirty="0" smtClean="0"/>
              <a:t>Реализован од стране ИТ Сектора Генералног секретаријата Владе РС </a:t>
            </a:r>
            <a:endParaRPr lang="bs-Latn-BA" sz="1600" dirty="0"/>
          </a:p>
        </p:txBody>
      </p:sp>
      <p:pic>
        <p:nvPicPr>
          <p:cNvPr id="6" name="Picture 5"/>
          <p:cNvPicPr/>
          <p:nvPr/>
        </p:nvPicPr>
        <p:blipFill rotWithShape="1">
          <a:blip r:embed="rId4"/>
          <a:srcRect b="3920"/>
          <a:stretch/>
        </p:blipFill>
        <p:spPr bwMode="auto">
          <a:xfrm>
            <a:off x="5209808" y="4500736"/>
            <a:ext cx="3924096" cy="21602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8" name="Picture 2" descr="image001"/>
          <p:cNvPicPr>
            <a:picLocks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4" b="4576"/>
          <a:stretch/>
        </p:blipFill>
        <p:spPr bwMode="auto">
          <a:xfrm>
            <a:off x="5184504" y="2107456"/>
            <a:ext cx="392400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252757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91EDF9D1-3553-284A-BE2C-21EBE62D78B8}" type="slidenum">
              <a:rPr lang="en-US" sz="1400"/>
              <a:pPr/>
              <a:t>14</a:t>
            </a:fld>
            <a:endParaRPr lang="en-US" sz="1400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2943225" y="620613"/>
            <a:ext cx="6165279" cy="792163"/>
          </a:xfrm>
        </p:spPr>
        <p:txBody>
          <a:bodyPr/>
          <a:lstStyle/>
          <a:p>
            <a:pPr algn="ctr" eaLnBrk="1" hangingPunct="1">
              <a:defRPr/>
            </a:pPr>
            <a:r>
              <a:rPr lang="sr-Cyrl-CS" sz="2400" b="1" dirty="0">
                <a:solidFill>
                  <a:srgbClr val="1F478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ea typeface="MS PGothic" charset="0"/>
                <a:cs typeface="Calibri"/>
              </a:rPr>
              <a:t>ИНТЕРНЕТ СТРАНИЦЕ ВЛАДЕ РС</a:t>
            </a:r>
            <a:r>
              <a:rPr lang="sr-Cyrl-BA" sz="2400" b="1" dirty="0" smtClean="0">
                <a:solidFill>
                  <a:srgbClr val="1F478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ea typeface="MS PGothic" charset="0"/>
                <a:cs typeface="Calibri"/>
              </a:rPr>
              <a:t> (2/2) </a:t>
            </a:r>
            <a:endParaRPr lang="en-US" sz="2400" b="1" dirty="0">
              <a:solidFill>
                <a:srgbClr val="1F4786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alibri"/>
              <a:ea typeface="MS PGothic" charset="0"/>
              <a:cs typeface="Calibri"/>
            </a:endParaRPr>
          </a:p>
        </p:txBody>
      </p:sp>
      <p:sp>
        <p:nvSpPr>
          <p:cNvPr id="27" name="Content Placeholder 1"/>
          <p:cNvSpPr>
            <a:spLocks noGrp="1"/>
          </p:cNvSpPr>
          <p:nvPr>
            <p:ph idx="1"/>
          </p:nvPr>
        </p:nvSpPr>
        <p:spPr>
          <a:xfrm>
            <a:off x="107504" y="1988840"/>
            <a:ext cx="5040560" cy="4392487"/>
          </a:xfrm>
          <a:ln>
            <a:noFill/>
          </a:ln>
        </p:spPr>
        <p:txBody>
          <a:bodyPr/>
          <a:lstStyle/>
          <a:p>
            <a:pPr>
              <a:spcAft>
                <a:spcPts val="100"/>
              </a:spcAft>
            </a:pPr>
            <a:r>
              <a:rPr lang="sr-Cyrl-BA" sz="1600" b="1" dirty="0" smtClean="0"/>
              <a:t>ОБНОВА СРПСКЕ</a:t>
            </a:r>
          </a:p>
          <a:p>
            <a:pPr marL="612000" lvl="1">
              <a:spcBef>
                <a:spcPts val="200"/>
              </a:spcBef>
              <a:spcAft>
                <a:spcPts val="100"/>
              </a:spcAft>
            </a:pPr>
            <a:r>
              <a:rPr lang="en-US" sz="1600" dirty="0" smtClean="0">
                <a:hlinkClick r:id="rId2"/>
              </a:rPr>
              <a:t>http://www.obnovasrpske.org/</a:t>
            </a:r>
            <a:r>
              <a:rPr lang="sr-Cyrl-BA" sz="1600" dirty="0" smtClean="0"/>
              <a:t> </a:t>
            </a:r>
          </a:p>
          <a:p>
            <a:pPr marL="612000" lvl="1">
              <a:spcBef>
                <a:spcPts val="200"/>
              </a:spcBef>
              <a:spcAft>
                <a:spcPts val="100"/>
              </a:spcAft>
            </a:pPr>
            <a:r>
              <a:rPr lang="sr-Cyrl-BA" sz="1600" dirty="0"/>
              <a:t>П</a:t>
            </a:r>
            <a:r>
              <a:rPr lang="sr-Cyrl-BA" sz="1600" dirty="0" smtClean="0"/>
              <a:t>ружа </a:t>
            </a:r>
            <a:r>
              <a:rPr lang="sr-Cyrl-BA" sz="1600" b="1" dirty="0" smtClean="0"/>
              <a:t>информације о активностима Влада РС </a:t>
            </a:r>
            <a:r>
              <a:rPr lang="sr-Cyrl-BA" sz="1600" dirty="0" smtClean="0"/>
              <a:t>у вези са санацијом штета од поплава</a:t>
            </a:r>
          </a:p>
          <a:p>
            <a:pPr marL="612000" lvl="1">
              <a:spcBef>
                <a:spcPts val="200"/>
              </a:spcBef>
              <a:spcAft>
                <a:spcPts val="100"/>
              </a:spcAft>
            </a:pPr>
            <a:r>
              <a:rPr lang="sr-Cyrl-BA" sz="1600" dirty="0" smtClean="0"/>
              <a:t>Реализован </a:t>
            </a:r>
            <a:r>
              <a:rPr lang="sr-Cyrl-BA" sz="1600" dirty="0"/>
              <a:t>од стране </a:t>
            </a:r>
            <a:r>
              <a:rPr lang="sr-Cyrl-BA" sz="1600" dirty="0" smtClean="0"/>
              <a:t>Сектора </a:t>
            </a:r>
            <a:r>
              <a:rPr lang="sr-Cyrl-BA" sz="1600" dirty="0"/>
              <a:t>за ИТ Генералног секретаријата Владе </a:t>
            </a:r>
            <a:r>
              <a:rPr lang="sr-Cyrl-BA" sz="1600" dirty="0" smtClean="0"/>
              <a:t>РС, уз подршку компаније </a:t>
            </a:r>
            <a:r>
              <a:rPr lang="en-US" sz="1600" i="1" dirty="0" smtClean="0"/>
              <a:t>Microsoft</a:t>
            </a:r>
            <a:r>
              <a:rPr lang="en-US" sz="1600" dirty="0" smtClean="0"/>
              <a:t> </a:t>
            </a:r>
            <a:endParaRPr lang="sr-Cyrl-BA" sz="1600" dirty="0" smtClean="0"/>
          </a:p>
          <a:p>
            <a:pPr marL="612000" lvl="1">
              <a:spcBef>
                <a:spcPts val="200"/>
              </a:spcBef>
              <a:spcAft>
                <a:spcPts val="100"/>
              </a:spcAft>
            </a:pPr>
            <a:r>
              <a:rPr lang="sr-Cyrl-BA" sz="1600" dirty="0" smtClean="0"/>
              <a:t>Први јавни </a:t>
            </a:r>
            <a:r>
              <a:rPr lang="en-US" sz="1600" i="1" dirty="0" smtClean="0"/>
              <a:t>online</a:t>
            </a:r>
            <a:r>
              <a:rPr lang="en-US" sz="1600" dirty="0" smtClean="0"/>
              <a:t> </a:t>
            </a:r>
            <a:r>
              <a:rPr lang="sr-Cyrl-BA" sz="1600" dirty="0" smtClean="0"/>
              <a:t>сервис у Европи који је једна влада реализовала на </a:t>
            </a:r>
            <a:r>
              <a:rPr lang="en-US" sz="1600" i="1" dirty="0" smtClean="0"/>
              <a:t>Microsoft </a:t>
            </a:r>
            <a:r>
              <a:rPr lang="en-US" sz="1600" i="1" dirty="0"/>
              <a:t>Cloud </a:t>
            </a:r>
            <a:r>
              <a:rPr lang="sr-Cyrl-BA" sz="1600" dirty="0" smtClean="0"/>
              <a:t>платформи</a:t>
            </a:r>
          </a:p>
          <a:p>
            <a:pPr marL="342900" lvl="1" indent="-342900">
              <a:spcBef>
                <a:spcPts val="1200"/>
              </a:spcBef>
              <a:spcAft>
                <a:spcPts val="100"/>
              </a:spcAft>
              <a:buFont typeface="Wingdings" charset="2"/>
              <a:buChar char="v"/>
            </a:pPr>
            <a:r>
              <a:rPr lang="sr-Cyrl-BA" sz="1600" dirty="0" smtClean="0"/>
              <a:t>Повезаност остварена преко интернет странице Владе РС: </a:t>
            </a:r>
            <a:r>
              <a:rPr lang="bs-Latn-BA" sz="1600" dirty="0" smtClean="0">
                <a:hlinkClick r:id="rId3"/>
              </a:rPr>
              <a:t>http</a:t>
            </a:r>
            <a:r>
              <a:rPr lang="bs-Latn-BA" sz="1600" dirty="0">
                <a:hlinkClick r:id="rId3"/>
              </a:rPr>
              <a:t>://</a:t>
            </a:r>
            <a:r>
              <a:rPr lang="bs-Latn-BA" sz="1600" dirty="0" smtClean="0">
                <a:hlinkClick r:id="rId3"/>
              </a:rPr>
              <a:t>www.vladars.net/</a:t>
            </a:r>
            <a:endParaRPr lang="sr-Cyrl-BA" sz="1600" dirty="0" smtClean="0"/>
          </a:p>
          <a:p>
            <a:pPr marL="612000" lvl="1">
              <a:spcBef>
                <a:spcPts val="200"/>
              </a:spcBef>
              <a:spcAft>
                <a:spcPts val="100"/>
              </a:spcAft>
            </a:pPr>
            <a:r>
              <a:rPr lang="sr-Cyrl-BA" sz="1600" dirty="0" smtClean="0"/>
              <a:t>Приступ инструкцијама </a:t>
            </a:r>
            <a:r>
              <a:rPr lang="sr-Cyrl-BA" sz="1600" dirty="0"/>
              <a:t>за уплату помоћи, </a:t>
            </a:r>
            <a:r>
              <a:rPr lang="sr-Cyrl-BA" sz="1600" dirty="0" smtClean="0"/>
              <a:t>стањима </a:t>
            </a:r>
            <a:r>
              <a:rPr lang="sr-Cyrl-BA" sz="1600" dirty="0"/>
              <a:t>на </a:t>
            </a:r>
            <a:r>
              <a:rPr lang="sr-Cyrl-BA" sz="1600" dirty="0" smtClean="0"/>
              <a:t>рачунима за помоћ поплављеним подручјима, Јединственом регистру штета и страници Обнова Српске</a:t>
            </a:r>
            <a:endParaRPr lang="bs-Latn-BA" sz="1600" dirty="0"/>
          </a:p>
          <a:p>
            <a:pPr marL="612000" lvl="1">
              <a:spcBef>
                <a:spcPts val="0"/>
              </a:spcBef>
              <a:spcAft>
                <a:spcPts val="100"/>
              </a:spcAft>
            </a:pPr>
            <a:endParaRPr lang="bs-Latn-BA" sz="1600" dirty="0"/>
          </a:p>
        </p:txBody>
      </p:sp>
      <p:pic>
        <p:nvPicPr>
          <p:cNvPr id="7" name="Picture 6"/>
          <p:cNvPicPr/>
          <p:nvPr/>
        </p:nvPicPr>
        <p:blipFill rotWithShape="1">
          <a:blip r:embed="rId4"/>
          <a:srcRect r="2325" b="3920"/>
          <a:stretch/>
        </p:blipFill>
        <p:spPr bwMode="auto">
          <a:xfrm>
            <a:off x="5112496" y="2060848"/>
            <a:ext cx="3924000" cy="21527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5"/>
          <a:srcRect l="25949" t="1376" r="27050" b="3767"/>
          <a:stretch/>
        </p:blipFill>
        <p:spPr bwMode="auto">
          <a:xfrm>
            <a:off x="5508104" y="4331196"/>
            <a:ext cx="3312368" cy="24482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1150763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ontent Placeholder 2"/>
          <p:cNvSpPr>
            <a:spLocks noGrp="1"/>
          </p:cNvSpPr>
          <p:nvPr>
            <p:ph idx="1"/>
          </p:nvPr>
        </p:nvSpPr>
        <p:spPr>
          <a:xfrm>
            <a:off x="179388" y="4437112"/>
            <a:ext cx="8856662" cy="864096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 sz="2000" dirty="0" err="1" smtClean="0">
                <a:solidFill>
                  <a:srgbClr val="16165D"/>
                </a:solidFill>
                <a:latin typeface="Times New Roman" charset="0"/>
                <a:ea typeface="MS PGothic" charset="0"/>
              </a:rPr>
              <a:t>www.vladars.net</a:t>
            </a:r>
            <a:r>
              <a:rPr lang="hr-BA" sz="2000" dirty="0" smtClean="0">
                <a:solidFill>
                  <a:srgbClr val="16165D"/>
                </a:solidFill>
                <a:latin typeface="Times New Roman" charset="0"/>
                <a:ea typeface="MS PGothic" charset="0"/>
              </a:rPr>
              <a:t>│ </a:t>
            </a:r>
            <a:r>
              <a:rPr lang="en-US" sz="2000" dirty="0" smtClean="0">
                <a:solidFill>
                  <a:srgbClr val="16165D"/>
                </a:solidFill>
                <a:latin typeface="Times New Roman" charset="0"/>
                <a:ea typeface="MS PGothic" charset="0"/>
              </a:rPr>
              <a:t>www.obnovasrpske.org</a:t>
            </a:r>
            <a:r>
              <a:rPr lang="hr-BA" sz="2000" dirty="0" smtClean="0">
                <a:solidFill>
                  <a:srgbClr val="16165D"/>
                </a:solidFill>
                <a:latin typeface="Times New Roman" charset="0"/>
                <a:ea typeface="MS PGothic" charset="0"/>
              </a:rPr>
              <a:t>│</a:t>
            </a:r>
            <a:r>
              <a:rPr lang="en-US" sz="2000" dirty="0">
                <a:solidFill>
                  <a:srgbClr val="16165D"/>
                </a:solidFill>
                <a:latin typeface="Times New Roman" charset="0"/>
                <a:ea typeface="MS PGothic" charset="0"/>
              </a:rPr>
              <a:t>http://</a:t>
            </a:r>
            <a:r>
              <a:rPr lang="en-US" sz="2000" dirty="0" err="1">
                <a:solidFill>
                  <a:srgbClr val="16165D"/>
                </a:solidFill>
                <a:latin typeface="Times New Roman" charset="0"/>
                <a:ea typeface="MS PGothic" charset="0"/>
              </a:rPr>
              <a:t>regsteta.vladars.net</a:t>
            </a:r>
            <a:endParaRPr lang="en-US" dirty="0">
              <a:latin typeface="Times New Roman" charset="0"/>
              <a:ea typeface="MS PGothic" charset="0"/>
            </a:endParaRPr>
          </a:p>
        </p:txBody>
      </p:sp>
      <p:sp>
        <p:nvSpPr>
          <p:cNvPr id="1843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42D898A8-FB13-4B47-B94E-48D0E2A37FA3}" type="slidenum">
              <a:rPr lang="en-US" sz="1400"/>
              <a:pPr/>
              <a:t>15</a:t>
            </a:fld>
            <a:endParaRPr lang="en-US" sz="1400"/>
          </a:p>
        </p:txBody>
      </p:sp>
      <p:sp>
        <p:nvSpPr>
          <p:cNvPr id="7" name="Rectangle 6"/>
          <p:cNvSpPr/>
          <p:nvPr/>
        </p:nvSpPr>
        <p:spPr>
          <a:xfrm>
            <a:off x="3294555" y="1412776"/>
            <a:ext cx="243874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FontTx/>
              <a:buNone/>
            </a:pPr>
            <a:endParaRPr lang="en-US" dirty="0" smtClean="0"/>
          </a:p>
          <a:p>
            <a:pPr marL="0" indent="0" algn="ctr">
              <a:buFontTx/>
              <a:buNone/>
            </a:pPr>
            <a:r>
              <a:rPr lang="sr-Cyrl-CS" dirty="0" smtClean="0"/>
              <a:t>Хвала </a:t>
            </a:r>
            <a:r>
              <a:rPr lang="sr-Cyrl-CS" dirty="0" smtClean="0"/>
              <a:t>на пажњи!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2501377"/>
            <a:ext cx="2664296" cy="1681611"/>
          </a:xfrm>
          <a:prstGeom prst="rect">
            <a:avLst/>
          </a:prstGeom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70936" y="2492896"/>
            <a:ext cx="2660904" cy="1682496"/>
          </a:xfrm>
          <a:prstGeom prst="rect">
            <a:avLst/>
          </a:prstGeom>
        </p:spPr>
      </p:pic>
      <p:pic>
        <p:nvPicPr>
          <p:cNvPr id="4" name="Picture 3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351256" y="2492896"/>
            <a:ext cx="2660904" cy="168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18582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title"/>
          </p:nvPr>
        </p:nvSpPr>
        <p:spPr>
          <a:xfrm>
            <a:off x="3491557" y="764704"/>
            <a:ext cx="4968875" cy="576263"/>
          </a:xfrm>
        </p:spPr>
        <p:txBody>
          <a:bodyPr/>
          <a:lstStyle/>
          <a:p>
            <a:pPr algn="ctr" eaLnBrk="1" hangingPunct="1">
              <a:defRPr/>
            </a:pPr>
            <a:r>
              <a:rPr lang="sr-Cyrl-CS" sz="2400" b="1" dirty="0" smtClean="0">
                <a:solidFill>
                  <a:srgbClr val="1F478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ea typeface="MS PGothic" charset="0"/>
                <a:cs typeface="Calibri"/>
              </a:rPr>
              <a:t>Садржај презентације</a:t>
            </a:r>
            <a:endParaRPr lang="en-US" sz="2400" b="1" dirty="0">
              <a:solidFill>
                <a:srgbClr val="1F4786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alibri"/>
              <a:ea typeface="MS PGothic" charset="0"/>
              <a:cs typeface="Calibri"/>
            </a:endParaRPr>
          </a:p>
        </p:txBody>
      </p:sp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9C7E96D1-ED72-7A4D-A4D3-5A2D3EF3F33B}" type="slidenum">
              <a:rPr lang="en-US" sz="1400"/>
              <a:pPr/>
              <a:t>2</a:t>
            </a:fld>
            <a:endParaRPr lang="en-US" sz="140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2070091"/>
              </p:ext>
            </p:extLst>
          </p:nvPr>
        </p:nvGraphicFramePr>
        <p:xfrm>
          <a:off x="611560" y="2204864"/>
          <a:ext cx="7560840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91EDF9D1-3553-284A-BE2C-21EBE62D78B8}" type="slidenum">
              <a:rPr lang="en-US" sz="1400"/>
              <a:pPr/>
              <a:t>3</a:t>
            </a:fld>
            <a:endParaRPr lang="en-US" sz="1400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2915816" y="764704"/>
            <a:ext cx="6093271" cy="792163"/>
          </a:xfrm>
        </p:spPr>
        <p:txBody>
          <a:bodyPr/>
          <a:lstStyle/>
          <a:p>
            <a:pPr algn="ctr" eaLnBrk="1" hangingPunct="1">
              <a:defRPr/>
            </a:pPr>
            <a:r>
              <a:rPr lang="sr-Cyrl-BA" sz="2400" b="1" dirty="0" smtClean="0">
                <a:solidFill>
                  <a:srgbClr val="1F478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ea typeface="MS PGothic" charset="0"/>
                <a:cs typeface="Calibri"/>
              </a:rPr>
              <a:t>ПРОЦЈЕНА ШТЕТЕ</a:t>
            </a:r>
            <a:endParaRPr lang="en-US" sz="2400" b="1" dirty="0">
              <a:solidFill>
                <a:srgbClr val="1F4786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alibri"/>
              <a:ea typeface="MS PGothic" charset="0"/>
              <a:cs typeface="Calibri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2060848"/>
            <a:ext cx="5688632" cy="4464496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sr-Cyrl-BA" sz="1700" b="1" dirty="0" smtClean="0"/>
              <a:t>Процјена потреба за опоравком </a:t>
            </a:r>
            <a:r>
              <a:rPr lang="sr-Cyrl-BA" sz="1700" dirty="0" smtClean="0"/>
              <a:t>– власти у БиХ у сарадњи са развојним партнерима</a:t>
            </a:r>
          </a:p>
          <a:p>
            <a:pPr marL="649224" lvl="1">
              <a:spcBef>
                <a:spcPts val="200"/>
              </a:spcBef>
            </a:pPr>
            <a:r>
              <a:rPr lang="sr-Cyrl-BA" sz="1700" dirty="0" smtClean="0"/>
              <a:t>Омогућила иницијални пресјек ситуације и планирање </a:t>
            </a:r>
            <a:r>
              <a:rPr lang="sr-Cyrl-BA" sz="1700" dirty="0"/>
              <a:t>почетних </a:t>
            </a:r>
            <a:r>
              <a:rPr lang="sr-Cyrl-BA" sz="1700" dirty="0" smtClean="0"/>
              <a:t>активности</a:t>
            </a:r>
          </a:p>
          <a:p>
            <a:pPr marL="649224" lvl="1">
              <a:spcBef>
                <a:spcPts val="200"/>
              </a:spcBef>
            </a:pPr>
            <a:r>
              <a:rPr lang="sr-Cyrl-BA" sz="1700" dirty="0"/>
              <a:t>Износ </a:t>
            </a:r>
            <a:r>
              <a:rPr lang="sr-Cyrl-BA" sz="1700" b="1" dirty="0"/>
              <a:t>укупне штете</a:t>
            </a:r>
            <a:r>
              <a:rPr lang="sr-Cyrl-BA" sz="1700" dirty="0"/>
              <a:t> у РС процијењен на 1,9 милијарди </a:t>
            </a:r>
            <a:r>
              <a:rPr lang="sr-Cyrl-BA" sz="1700" dirty="0" smtClean="0"/>
              <a:t>КМ</a:t>
            </a:r>
          </a:p>
          <a:p>
            <a:r>
              <a:rPr lang="sr-Cyrl-BA" sz="1700" b="1" dirty="0" smtClean="0"/>
              <a:t>Збирни </a:t>
            </a:r>
            <a:r>
              <a:rPr lang="sr-Cyrl-BA" sz="1700" b="1" dirty="0"/>
              <a:t>извјештај о процијењеним штетама на поплављеним подручјима у </a:t>
            </a:r>
            <a:r>
              <a:rPr lang="sr-Cyrl-BA" sz="1700" b="1" dirty="0" smtClean="0"/>
              <a:t>РС – </a:t>
            </a:r>
            <a:r>
              <a:rPr lang="sr-Cyrl-BA" sz="1700" dirty="0" smtClean="0"/>
              <a:t>Влада РС </a:t>
            </a:r>
            <a:endParaRPr lang="sr-Cyrl-BA" sz="1700" b="1" dirty="0"/>
          </a:p>
          <a:p>
            <a:pPr lvl="1">
              <a:spcBef>
                <a:spcPts val="200"/>
              </a:spcBef>
            </a:pPr>
            <a:r>
              <a:rPr lang="sr-Cyrl-BA" sz="1700" dirty="0"/>
              <a:t>Циљ: </a:t>
            </a:r>
            <a:r>
              <a:rPr lang="sr-Cyrl-BA" sz="1700" dirty="0" smtClean="0"/>
              <a:t>утврђивање </a:t>
            </a:r>
            <a:r>
              <a:rPr lang="sr-Cyrl-BA" sz="1700" dirty="0"/>
              <a:t>прецизних података о штетама изазваним </a:t>
            </a:r>
            <a:r>
              <a:rPr lang="sr-Cyrl-BA" sz="1700" dirty="0" smtClean="0"/>
              <a:t>поплавама у мају и августу 2014.</a:t>
            </a:r>
          </a:p>
          <a:p>
            <a:pPr lvl="1">
              <a:spcBef>
                <a:spcPts val="200"/>
              </a:spcBef>
            </a:pPr>
            <a:r>
              <a:rPr lang="sr-Cyrl-BA" sz="1700" dirty="0"/>
              <a:t>У фази усвајања </a:t>
            </a:r>
            <a:endParaRPr lang="sr-Cyrl-BA" sz="1700" b="1" dirty="0" smtClean="0"/>
          </a:p>
          <a:p>
            <a:pPr lvl="1">
              <a:spcBef>
                <a:spcPts val="200"/>
              </a:spcBef>
            </a:pPr>
            <a:r>
              <a:rPr lang="sr-Cyrl-BA" sz="1700" b="1" dirty="0" smtClean="0"/>
              <a:t>Директна </a:t>
            </a:r>
            <a:r>
              <a:rPr lang="sr-Cyrl-BA" sz="1700" b="1" dirty="0"/>
              <a:t>штета</a:t>
            </a:r>
            <a:r>
              <a:rPr lang="sr-Cyrl-BA" sz="1700" dirty="0"/>
              <a:t>: око 1,2 милијарде КМ</a:t>
            </a:r>
          </a:p>
          <a:p>
            <a:pPr lvl="2">
              <a:spcBef>
                <a:spcPts val="200"/>
              </a:spcBef>
            </a:pPr>
            <a:r>
              <a:rPr lang="sr-Cyrl-BA" sz="1700" dirty="0"/>
              <a:t>Износ </a:t>
            </a:r>
            <a:r>
              <a:rPr lang="sr-Cyrl-BA" sz="1700" b="1" dirty="0"/>
              <a:t>не укључује </a:t>
            </a:r>
            <a:r>
              <a:rPr lang="sr-Cyrl-BA" sz="1700" dirty="0"/>
              <a:t>штете изазване клизиштима</a:t>
            </a:r>
          </a:p>
          <a:p>
            <a:pPr lvl="1">
              <a:spcBef>
                <a:spcPts val="200"/>
              </a:spcBef>
            </a:pPr>
            <a:r>
              <a:rPr lang="sr-Cyrl-BA" sz="1700" b="1" dirty="0"/>
              <a:t>Укупна штета </a:t>
            </a:r>
            <a:r>
              <a:rPr lang="sr-Cyrl-BA" sz="1700" dirty="0"/>
              <a:t>(</a:t>
            </a:r>
            <a:r>
              <a:rPr lang="sr-Cyrl-BA" sz="1700" dirty="0" smtClean="0"/>
              <a:t>директна </a:t>
            </a:r>
            <a:r>
              <a:rPr lang="sr-Cyrl-BA" sz="1700" dirty="0"/>
              <a:t>и индиректна </a:t>
            </a:r>
            <a:r>
              <a:rPr lang="sr-Cyrl-BA" sz="1700" dirty="0" smtClean="0"/>
              <a:t>штета): </a:t>
            </a:r>
            <a:r>
              <a:rPr lang="sr-Cyrl-BA" sz="1700" dirty="0"/>
              <a:t>преко 2 милијарде КМ </a:t>
            </a:r>
          </a:p>
          <a:p>
            <a:pPr marL="457200" lvl="1" indent="0">
              <a:spcBef>
                <a:spcPts val="300"/>
              </a:spcBef>
              <a:buNone/>
            </a:pPr>
            <a:endParaRPr lang="sr-Cyrl-BA" sz="1700" dirty="0"/>
          </a:p>
        </p:txBody>
      </p:sp>
      <p:grpSp>
        <p:nvGrpSpPr>
          <p:cNvPr id="5" name="Group 4"/>
          <p:cNvGrpSpPr/>
          <p:nvPr/>
        </p:nvGrpSpPr>
        <p:grpSpPr>
          <a:xfrm>
            <a:off x="5580112" y="2217564"/>
            <a:ext cx="3542680" cy="4462512"/>
            <a:chOff x="5580112" y="2230264"/>
            <a:chExt cx="3542680" cy="4581128"/>
          </a:xfrm>
        </p:grpSpPr>
        <p:pic>
          <p:nvPicPr>
            <p:cNvPr id="11" name="Picture 2" descr="Image result for poplave republika srpska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112" y="3742432"/>
              <a:ext cx="2664296" cy="151790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8" descr="http://www.helpsrpska.com/images/fbcover/helsrpska_cover.png"/>
            <p:cNvPicPr>
              <a:picLocks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19" r="2572"/>
            <a:stretch/>
          </p:blipFill>
          <p:spPr bwMode="auto">
            <a:xfrm>
              <a:off x="5954440" y="5275200"/>
              <a:ext cx="3168352" cy="153619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0" descr="http://www.helpsrpska.com/images/fbcover/helsrpska_cover3.png"/>
            <p:cNvPicPr>
              <a:picLocks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8" r="2241"/>
            <a:stretch/>
          </p:blipFill>
          <p:spPr bwMode="auto">
            <a:xfrm>
              <a:off x="5961220" y="2230264"/>
              <a:ext cx="3137536" cy="153619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6225707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923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43608" y="2996952"/>
            <a:ext cx="7416824" cy="771872"/>
          </a:xfrm>
        </p:spPr>
        <p:txBody>
          <a:bodyPr/>
          <a:lstStyle/>
          <a:p>
            <a:pPr algn="ctr"/>
            <a:r>
              <a:rPr lang="sr-Cyrl-CS" sz="2400" dirty="0" smtClean="0">
                <a:solidFill>
                  <a:schemeClr val="bg1"/>
                </a:solidFill>
                <a:latin typeface="Calibri"/>
                <a:cs typeface="Calibri"/>
              </a:rPr>
              <a:t>АКТИВНОСТИ ВЛАДЕ РС ФИНАНСИРАНЕ СОПСТВЕНИМ СРЕДСТВИМА</a:t>
            </a:r>
            <a:endParaRPr lang="en-US" sz="24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914934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91EDF9D1-3553-284A-BE2C-21EBE62D78B8}" type="slidenum">
              <a:rPr lang="en-US" sz="1400"/>
              <a:pPr/>
              <a:t>5</a:t>
            </a:fld>
            <a:endParaRPr lang="en-US" sz="1400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2943225" y="696813"/>
            <a:ext cx="6165279" cy="792163"/>
          </a:xfrm>
        </p:spPr>
        <p:txBody>
          <a:bodyPr/>
          <a:lstStyle/>
          <a:p>
            <a:pPr algn="ctr" eaLnBrk="1" hangingPunct="1">
              <a:defRPr/>
            </a:pPr>
            <a:r>
              <a:rPr lang="sr-Cyrl-BA" sz="2400" b="1" dirty="0" smtClean="0">
                <a:solidFill>
                  <a:srgbClr val="1F478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ea typeface="MS PGothic" charset="0"/>
                <a:cs typeface="Calibri"/>
              </a:rPr>
              <a:t>ПРЕГЛЕД АКТИВНОСТИ</a:t>
            </a:r>
            <a:endParaRPr lang="en-US" sz="2400" b="1" dirty="0">
              <a:solidFill>
                <a:srgbClr val="1F4786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alibri"/>
              <a:ea typeface="MS PGothic" charset="0"/>
              <a:cs typeface="Calibri"/>
            </a:endParaRPr>
          </a:p>
        </p:txBody>
      </p:sp>
      <p:sp>
        <p:nvSpPr>
          <p:cNvPr id="27" name="Content Placeholder 1"/>
          <p:cNvSpPr>
            <a:spLocks noGrp="1"/>
          </p:cNvSpPr>
          <p:nvPr>
            <p:ph idx="1"/>
          </p:nvPr>
        </p:nvSpPr>
        <p:spPr>
          <a:xfrm>
            <a:off x="251520" y="2204865"/>
            <a:ext cx="8496944" cy="4536503"/>
          </a:xfrm>
          <a:ln>
            <a:noFill/>
          </a:ln>
        </p:spPr>
        <p:txBody>
          <a:bodyPr/>
          <a:lstStyle/>
          <a:p>
            <a:pPr>
              <a:spcBef>
                <a:spcPts val="300"/>
              </a:spcBef>
            </a:pPr>
            <a:r>
              <a:rPr lang="sr-Cyrl-BA" sz="1700" dirty="0"/>
              <a:t>Утврђен </a:t>
            </a:r>
            <a:r>
              <a:rPr lang="sr-Cyrl-BA" sz="1700" b="1" dirty="0"/>
              <a:t>сет од 10 закона </a:t>
            </a:r>
            <a:r>
              <a:rPr lang="sr-Cyrl-BA" sz="1700" dirty="0"/>
              <a:t>за превазилажење посљедица поплава и обезбјеђивање помоћи у санацији штета – донесена 2 нова и измијењено 8 постојећих закона</a:t>
            </a:r>
          </a:p>
          <a:p>
            <a:pPr marL="342900" lvl="1" indent="-342900">
              <a:spcBef>
                <a:spcPts val="300"/>
              </a:spcBef>
              <a:buFont typeface="Wingdings" charset="2"/>
              <a:buChar char="v"/>
            </a:pPr>
            <a:r>
              <a:rPr lang="sr-Cyrl-BA" sz="1700" dirty="0"/>
              <a:t>Резултати нових и измијењених законских рјешења:</a:t>
            </a:r>
          </a:p>
          <a:p>
            <a:pPr marL="742950" lvl="2" indent="-342900">
              <a:spcBef>
                <a:spcPts val="200"/>
              </a:spcBef>
              <a:buFont typeface="+mj-lt"/>
              <a:buAutoNum type="arabicPeriod"/>
            </a:pPr>
            <a:r>
              <a:rPr lang="sr-Cyrl-BA" sz="1700" dirty="0"/>
              <a:t>Основан</a:t>
            </a:r>
            <a:r>
              <a:rPr lang="sr-Cyrl-BA" sz="1700" b="1" dirty="0"/>
              <a:t> Фонд </a:t>
            </a:r>
            <a:r>
              <a:rPr lang="sr-Cyrl-BA" sz="1700" b="1" dirty="0" smtClean="0"/>
              <a:t>солидарности </a:t>
            </a:r>
            <a:r>
              <a:rPr lang="sr-Cyrl-BA" sz="1700" b="1" dirty="0"/>
              <a:t>за обнову Републике Српске</a:t>
            </a:r>
          </a:p>
          <a:p>
            <a:pPr marL="742950" lvl="2" indent="-342900">
              <a:spcBef>
                <a:spcPts val="200"/>
              </a:spcBef>
              <a:buFont typeface="+mj-lt"/>
              <a:buAutoNum type="arabicPeriod"/>
            </a:pPr>
            <a:r>
              <a:rPr lang="sr-Cyrl-BA" sz="1700" dirty="0" smtClean="0"/>
              <a:t>Успостављен</a:t>
            </a:r>
            <a:r>
              <a:rPr lang="sr-Cyrl-BA" sz="1700" b="1" dirty="0" smtClean="0"/>
              <a:t> </a:t>
            </a:r>
            <a:r>
              <a:rPr lang="sr-Cyrl-BA" sz="1700" b="1" dirty="0"/>
              <a:t>Јединствени регистар штета</a:t>
            </a:r>
          </a:p>
          <a:p>
            <a:pPr marL="742950" lvl="2" indent="-342900">
              <a:spcBef>
                <a:spcPts val="200"/>
              </a:spcBef>
              <a:buFont typeface="+mj-lt"/>
              <a:buAutoNum type="arabicPeriod"/>
            </a:pPr>
            <a:r>
              <a:rPr lang="sr-Cyrl-BA" sz="1700" dirty="0" smtClean="0"/>
              <a:t>Уведено </a:t>
            </a:r>
            <a:r>
              <a:rPr lang="sr-Cyrl-BA" sz="1700" b="1" dirty="0" smtClean="0"/>
              <a:t>ослобађање од плаћања </a:t>
            </a:r>
            <a:r>
              <a:rPr lang="ru-RU" sz="1700" b="1" dirty="0" smtClean="0"/>
              <a:t>обавезе посебне републичке таксе </a:t>
            </a:r>
            <a:r>
              <a:rPr lang="ru-RU" sz="1700" dirty="0" smtClean="0"/>
              <a:t>за 2014. годину за </a:t>
            </a:r>
            <a:r>
              <a:rPr lang="ru-RU" sz="1700" dirty="0" err="1" smtClean="0"/>
              <a:t>обвезнике</a:t>
            </a:r>
            <a:r>
              <a:rPr lang="ru-RU" sz="1700" dirty="0" smtClean="0"/>
              <a:t> </a:t>
            </a:r>
            <a:r>
              <a:rPr lang="ru-RU" sz="1700" dirty="0" err="1" smtClean="0"/>
              <a:t>који</a:t>
            </a:r>
            <a:r>
              <a:rPr lang="ru-RU" sz="1700" dirty="0" smtClean="0"/>
              <a:t> су </a:t>
            </a:r>
            <a:r>
              <a:rPr lang="ru-RU" sz="1700" dirty="0" err="1" smtClean="0"/>
              <a:t>претрпјели</a:t>
            </a:r>
            <a:r>
              <a:rPr lang="ru-RU" sz="1700" dirty="0" smtClean="0"/>
              <a:t> </a:t>
            </a:r>
            <a:r>
              <a:rPr lang="ru-RU" sz="1700" dirty="0" err="1" smtClean="0"/>
              <a:t>штету</a:t>
            </a:r>
            <a:r>
              <a:rPr lang="ru-RU" sz="1700" dirty="0" smtClean="0"/>
              <a:t> од </a:t>
            </a:r>
            <a:r>
              <a:rPr lang="ru-RU" sz="1700" dirty="0" err="1" smtClean="0"/>
              <a:t>поплава</a:t>
            </a:r>
            <a:endParaRPr lang="sr-Cyrl-BA" sz="1700" dirty="0" smtClean="0"/>
          </a:p>
          <a:p>
            <a:pPr marL="742950" lvl="2" indent="-342900">
              <a:spcBef>
                <a:spcPts val="200"/>
              </a:spcBef>
              <a:buFont typeface="+mj-lt"/>
              <a:buAutoNum type="arabicPeriod"/>
            </a:pPr>
            <a:r>
              <a:rPr lang="ru-RU" sz="1700" dirty="0" err="1" smtClean="0"/>
              <a:t>Омогућен</a:t>
            </a:r>
            <a:r>
              <a:rPr lang="ru-RU" sz="1700" dirty="0" smtClean="0"/>
              <a:t>  </a:t>
            </a:r>
            <a:r>
              <a:rPr lang="ru-RU" sz="1700" b="1" dirty="0" err="1" smtClean="0"/>
              <a:t>репрограм</a:t>
            </a:r>
            <a:r>
              <a:rPr lang="ru-RU" sz="1700" b="1" dirty="0" smtClean="0"/>
              <a:t> </a:t>
            </a:r>
            <a:r>
              <a:rPr lang="ru-RU" sz="1700" b="1" dirty="0" err="1" smtClean="0"/>
              <a:t>обавеза</a:t>
            </a:r>
            <a:r>
              <a:rPr lang="ru-RU" sz="1700" b="1" dirty="0" smtClean="0"/>
              <a:t> </a:t>
            </a:r>
            <a:r>
              <a:rPr lang="ru-RU" sz="1700" b="1" dirty="0" err="1" smtClean="0"/>
              <a:t>пореским</a:t>
            </a:r>
            <a:r>
              <a:rPr lang="ru-RU" sz="1700" b="1" dirty="0" smtClean="0"/>
              <a:t> </a:t>
            </a:r>
            <a:r>
              <a:rPr lang="ru-RU" sz="1700" b="1" dirty="0" err="1" smtClean="0"/>
              <a:t>обвезницима</a:t>
            </a:r>
            <a:r>
              <a:rPr lang="ru-RU" sz="1700" b="1" dirty="0" smtClean="0"/>
              <a:t> </a:t>
            </a:r>
            <a:r>
              <a:rPr lang="ru-RU" sz="1700" dirty="0" err="1" smtClean="0"/>
              <a:t>оштећеним</a:t>
            </a:r>
            <a:r>
              <a:rPr lang="ru-RU" sz="1700" dirty="0" smtClean="0"/>
              <a:t> у </a:t>
            </a:r>
            <a:r>
              <a:rPr lang="ru-RU" sz="1700" dirty="0" err="1" smtClean="0"/>
              <a:t>поплавама</a:t>
            </a:r>
            <a:r>
              <a:rPr lang="ru-RU" sz="1700" dirty="0" smtClean="0"/>
              <a:t> </a:t>
            </a:r>
          </a:p>
          <a:p>
            <a:pPr marL="742950" lvl="2" indent="-342900">
              <a:spcBef>
                <a:spcPts val="200"/>
              </a:spcBef>
              <a:buFont typeface="+mj-lt"/>
              <a:buAutoNum type="arabicPeriod"/>
            </a:pPr>
            <a:r>
              <a:rPr lang="ru-RU" sz="1700" dirty="0" smtClean="0"/>
              <a:t>Дата </a:t>
            </a:r>
            <a:r>
              <a:rPr lang="ru-RU" sz="1700" b="1" dirty="0"/>
              <a:t>могућност општинама да пропишу ослобађање од обавезе плаћања пореза на непокретности </a:t>
            </a:r>
            <a:r>
              <a:rPr lang="ru-RU" sz="1700" dirty="0"/>
              <a:t>за </a:t>
            </a:r>
            <a:r>
              <a:rPr lang="ru-RU" sz="1700" dirty="0" err="1" smtClean="0"/>
              <a:t>обвезнике</a:t>
            </a:r>
            <a:r>
              <a:rPr lang="ru-RU" sz="1700" dirty="0" smtClean="0"/>
              <a:t> </a:t>
            </a:r>
            <a:r>
              <a:rPr lang="ru-RU" sz="1700" dirty="0"/>
              <a:t>оштећене у поплавама</a:t>
            </a:r>
          </a:p>
          <a:p>
            <a:pPr marL="742950" lvl="2" indent="-342900">
              <a:spcBef>
                <a:spcPts val="200"/>
              </a:spcBef>
              <a:buFont typeface="+mj-lt"/>
              <a:buAutoNum type="arabicPeriod"/>
            </a:pPr>
            <a:r>
              <a:rPr lang="ru-RU" sz="1700" dirty="0"/>
              <a:t>Град</a:t>
            </a:r>
            <a:r>
              <a:rPr lang="ru-RU" sz="1700" b="1" dirty="0"/>
              <a:t> </a:t>
            </a:r>
            <a:r>
              <a:rPr lang="ru-RU" sz="1700" b="1" dirty="0" err="1" smtClean="0"/>
              <a:t>Добој</a:t>
            </a:r>
            <a:r>
              <a:rPr lang="ru-RU" sz="1700" b="1" dirty="0" smtClean="0"/>
              <a:t> </a:t>
            </a:r>
            <a:r>
              <a:rPr lang="ru-RU" sz="1700" dirty="0"/>
              <a:t>и општина </a:t>
            </a:r>
            <a:r>
              <a:rPr lang="ru-RU" sz="1700" b="1" dirty="0"/>
              <a:t>Шамац</a:t>
            </a:r>
            <a:r>
              <a:rPr lang="ru-RU" sz="1700" dirty="0"/>
              <a:t> проглашени </a:t>
            </a:r>
            <a:r>
              <a:rPr lang="ru-RU" sz="1700" b="1" dirty="0"/>
              <a:t>подручјима од посебне бриге</a:t>
            </a:r>
            <a:r>
              <a:rPr lang="ru-RU" sz="1700" dirty="0"/>
              <a:t> </a:t>
            </a:r>
            <a:r>
              <a:rPr lang="ru-RU" sz="1700" dirty="0" smtClean="0"/>
              <a:t>у РС</a:t>
            </a:r>
            <a:r>
              <a:rPr lang="ru-RU" sz="1700" dirty="0"/>
              <a:t>, и </a:t>
            </a:r>
            <a:r>
              <a:rPr lang="ru-RU" sz="1700" dirty="0" err="1" smtClean="0"/>
              <a:t>дефинисано</a:t>
            </a:r>
            <a:r>
              <a:rPr lang="ru-RU" sz="1700" dirty="0" smtClean="0"/>
              <a:t> њихово </a:t>
            </a:r>
            <a:r>
              <a:rPr lang="ru-RU" sz="1700" dirty="0" err="1" smtClean="0"/>
              <a:t>веће</a:t>
            </a:r>
            <a:r>
              <a:rPr lang="ru-RU" sz="1700" dirty="0" smtClean="0"/>
              <a:t> </a:t>
            </a:r>
            <a:r>
              <a:rPr lang="ru-RU" sz="1700" dirty="0"/>
              <a:t>учешће у расподјела пореза на </a:t>
            </a:r>
            <a:r>
              <a:rPr lang="ru-RU" sz="1700" dirty="0" err="1" smtClean="0"/>
              <a:t>доходак</a:t>
            </a:r>
            <a:r>
              <a:rPr lang="ru-RU" sz="1700" dirty="0" smtClean="0"/>
              <a:t> </a:t>
            </a:r>
          </a:p>
          <a:p>
            <a:pPr marL="342900" lvl="1" indent="-342900">
              <a:spcBef>
                <a:spcPts val="300"/>
              </a:spcBef>
              <a:buFont typeface="Wingdings" charset="2"/>
              <a:buChar char="v"/>
            </a:pPr>
            <a:r>
              <a:rPr lang="sr-Cyrl-BA" sz="1700" dirty="0" smtClean="0"/>
              <a:t>Спроведена кампања за прикупљање помоћи за поплављене</a:t>
            </a:r>
          </a:p>
          <a:p>
            <a:pPr marL="342900" lvl="1" indent="-342900">
              <a:spcBef>
                <a:spcPts val="300"/>
              </a:spcBef>
              <a:buFont typeface="Wingdings" charset="2"/>
              <a:buChar char="v"/>
            </a:pPr>
            <a:r>
              <a:rPr lang="sr-Cyrl-BA" sz="1700" dirty="0" smtClean="0"/>
              <a:t>Обезбијеђено ажурно приказивање прикупљених средстава и извршених активности на интер</a:t>
            </a:r>
            <a:r>
              <a:rPr lang="sr-Cyrl-CS" sz="1700" dirty="0"/>
              <a:t>н</a:t>
            </a:r>
            <a:r>
              <a:rPr lang="sr-Cyrl-BA" sz="1700" dirty="0" smtClean="0"/>
              <a:t>ет страницама Владе РС</a:t>
            </a:r>
            <a:endParaRPr lang="sr-Cyrl-BA" sz="1700" dirty="0"/>
          </a:p>
        </p:txBody>
      </p:sp>
    </p:spTree>
    <p:extLst>
      <p:ext uri="{BB962C8B-B14F-4D97-AF65-F5344CB8AC3E}">
        <p14:creationId xmlns:p14="http://schemas.microsoft.com/office/powerpoint/2010/main" val="252458906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91EDF9D1-3553-284A-BE2C-21EBE62D78B8}" type="slidenum">
              <a:rPr lang="en-US" sz="1400"/>
              <a:pPr/>
              <a:t>6</a:t>
            </a:fld>
            <a:endParaRPr lang="en-US" sz="1400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2943225" y="620613"/>
            <a:ext cx="6165279" cy="792163"/>
          </a:xfrm>
        </p:spPr>
        <p:txBody>
          <a:bodyPr/>
          <a:lstStyle/>
          <a:p>
            <a:pPr algn="ctr" eaLnBrk="1" hangingPunct="1">
              <a:defRPr/>
            </a:pPr>
            <a:r>
              <a:rPr lang="sr-Cyrl-BA" sz="2400" b="1" dirty="0" smtClean="0">
                <a:solidFill>
                  <a:srgbClr val="1F478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ea typeface="MS PGothic" charset="0"/>
                <a:cs typeface="Calibri"/>
              </a:rPr>
              <a:t>ФОНД СОЛИДАРНОСТИ</a:t>
            </a:r>
            <a:endParaRPr lang="en-US" sz="2400" b="1" dirty="0">
              <a:solidFill>
                <a:srgbClr val="1F4786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alibri"/>
              <a:ea typeface="MS PGothic" charset="0"/>
              <a:cs typeface="Calibri"/>
            </a:endParaRPr>
          </a:p>
        </p:txBody>
      </p:sp>
      <p:sp>
        <p:nvSpPr>
          <p:cNvPr id="27" name="Content Placeholder 1"/>
          <p:cNvSpPr>
            <a:spLocks noGrp="1"/>
          </p:cNvSpPr>
          <p:nvPr>
            <p:ph idx="1"/>
          </p:nvPr>
        </p:nvSpPr>
        <p:spPr>
          <a:xfrm>
            <a:off x="179512" y="2060848"/>
            <a:ext cx="8856984" cy="4752528"/>
          </a:xfrm>
          <a:ln>
            <a:noFill/>
          </a:ln>
        </p:spPr>
        <p:txBody>
          <a:bodyPr/>
          <a:lstStyle/>
          <a:p>
            <a:pPr>
              <a:spcBef>
                <a:spcPts val="200"/>
              </a:spcBef>
            </a:pPr>
            <a:r>
              <a:rPr lang="sr-Cyrl-BA" sz="1700" b="1" dirty="0" smtClean="0"/>
              <a:t>Прикупљена средства </a:t>
            </a:r>
            <a:r>
              <a:rPr lang="sr-Cyrl-BA" sz="1700" dirty="0" smtClean="0"/>
              <a:t>у укупном износу од око </a:t>
            </a:r>
            <a:r>
              <a:rPr lang="sr-Cyrl-BA" sz="1700" b="1" dirty="0" smtClean="0"/>
              <a:t>143 милиона КМ</a:t>
            </a:r>
            <a:r>
              <a:rPr lang="sr-Cyrl-BA" sz="1700" dirty="0" smtClean="0"/>
              <a:t>, од чега 95 милиона КМ по основу посебног доприноса за солидарност</a:t>
            </a:r>
          </a:p>
          <a:p>
            <a:pPr>
              <a:spcBef>
                <a:spcPts val="200"/>
              </a:spcBef>
            </a:pPr>
            <a:r>
              <a:rPr lang="sr-Cyrl-BA" sz="1700" b="1" dirty="0" smtClean="0"/>
              <a:t>Финансиране активности</a:t>
            </a:r>
          </a:p>
          <a:p>
            <a:pPr lvl="1">
              <a:spcBef>
                <a:spcPts val="100"/>
              </a:spcBef>
            </a:pPr>
            <a:r>
              <a:rPr lang="sr-Cyrl-BA" sz="1500" dirty="0" smtClean="0"/>
              <a:t>Електронске картице						78 мил. КМ</a:t>
            </a:r>
          </a:p>
          <a:p>
            <a:pPr lvl="1">
              <a:spcBef>
                <a:spcPts val="100"/>
              </a:spcBef>
            </a:pPr>
            <a:r>
              <a:rPr lang="sr-Cyrl-BA" sz="1500" dirty="0" smtClean="0"/>
              <a:t>Обнова путне инфраструктуре и инфраструктуре за заштиту од поплава 	21 мил. КМ</a:t>
            </a:r>
            <a:endParaRPr lang="en-US" sz="1500" dirty="0" smtClean="0"/>
          </a:p>
          <a:p>
            <a:pPr lvl="1">
              <a:spcBef>
                <a:spcPts val="100"/>
              </a:spcBef>
            </a:pPr>
            <a:r>
              <a:rPr lang="sr-Cyrl-BA" sz="1500" dirty="0"/>
              <a:t>Надокнада штете у пољопривредној производњи 			</a:t>
            </a:r>
            <a:r>
              <a:rPr lang="sr-Cyrl-BA" sz="1500" dirty="0" smtClean="0"/>
              <a:t>12 </a:t>
            </a:r>
            <a:r>
              <a:rPr lang="sr-Cyrl-BA" sz="1500" dirty="0"/>
              <a:t>мил. КМ</a:t>
            </a:r>
          </a:p>
          <a:p>
            <a:pPr lvl="1">
              <a:spcBef>
                <a:spcPts val="100"/>
              </a:spcBef>
            </a:pPr>
            <a:r>
              <a:rPr lang="sr-Cyrl-BA" sz="1500" dirty="0" smtClean="0"/>
              <a:t>Обнова образовних институција 				</a:t>
            </a:r>
            <a:r>
              <a:rPr lang="sr-Cyrl-BA" sz="1500" dirty="0"/>
              <a:t>	 </a:t>
            </a:r>
            <a:r>
              <a:rPr lang="sr-Cyrl-BA" sz="1500" dirty="0" smtClean="0"/>
              <a:t> 2 мил. КМ</a:t>
            </a:r>
          </a:p>
          <a:p>
            <a:pPr lvl="1">
              <a:spcBef>
                <a:spcPts val="100"/>
              </a:spcBef>
            </a:pPr>
            <a:r>
              <a:rPr lang="bs-Latn-BA" sz="1500" dirty="0" smtClean="0"/>
              <a:t>Помоћ </a:t>
            </a:r>
            <a:r>
              <a:rPr lang="bs-Latn-BA" sz="1500" dirty="0"/>
              <a:t>поплављеним привредним субјектима на подручју града </a:t>
            </a:r>
            <a:r>
              <a:rPr lang="bs-Latn-BA" sz="1500" dirty="0" smtClean="0"/>
              <a:t>Добоја</a:t>
            </a:r>
            <a:r>
              <a:rPr lang="sr-Cyrl-BA" sz="1500" dirty="0" smtClean="0"/>
              <a:t>  	</a:t>
            </a:r>
            <a:r>
              <a:rPr lang="sr-Cyrl-BA" sz="1500" dirty="0"/>
              <a:t> </a:t>
            </a:r>
            <a:r>
              <a:rPr lang="sr-Cyrl-BA" sz="1500" dirty="0" smtClean="0"/>
              <a:t> 6 мил. КМ</a:t>
            </a:r>
          </a:p>
          <a:p>
            <a:pPr lvl="1">
              <a:spcBef>
                <a:spcPts val="100"/>
              </a:spcBef>
            </a:pPr>
            <a:r>
              <a:rPr lang="bs-Latn-BA" sz="1500" dirty="0"/>
              <a:t>Помоћ буџетима </a:t>
            </a:r>
            <a:r>
              <a:rPr lang="sr-Cyrl-CS" sz="1500" dirty="0" smtClean="0"/>
              <a:t>лок. </a:t>
            </a:r>
            <a:r>
              <a:rPr lang="sr-Cyrl-CS" sz="1500" dirty="0"/>
              <a:t>з</a:t>
            </a:r>
            <a:r>
              <a:rPr lang="sr-Cyrl-CS" sz="1500" dirty="0" smtClean="0"/>
              <a:t>аједница </a:t>
            </a:r>
            <a:r>
              <a:rPr lang="bs-Latn-BA" sz="1500" dirty="0" smtClean="0"/>
              <a:t>- </a:t>
            </a:r>
            <a:r>
              <a:rPr lang="bs-Latn-BA" sz="1500" dirty="0"/>
              <a:t>надокнада дијела директних </a:t>
            </a:r>
            <a:r>
              <a:rPr lang="bs-Latn-BA" sz="1500" dirty="0" smtClean="0"/>
              <a:t>трошкова</a:t>
            </a:r>
            <a:r>
              <a:rPr lang="sr-Cyrl-BA" sz="1500" dirty="0" smtClean="0"/>
              <a:t> </a:t>
            </a:r>
            <a:r>
              <a:rPr lang="sr-Cyrl-BA" sz="1500" dirty="0"/>
              <a:t>	</a:t>
            </a:r>
            <a:r>
              <a:rPr lang="sr-Cyrl-BA" sz="1500" dirty="0" smtClean="0"/>
              <a:t>  5 мил. КМ</a:t>
            </a:r>
          </a:p>
          <a:p>
            <a:pPr>
              <a:spcBef>
                <a:spcPts val="200"/>
              </a:spcBef>
            </a:pPr>
            <a:r>
              <a:rPr lang="sr-Cyrl-BA" sz="1700" b="1" dirty="0" smtClean="0"/>
              <a:t>Електронске картице </a:t>
            </a:r>
          </a:p>
          <a:p>
            <a:pPr lvl="1">
              <a:spcBef>
                <a:spcPts val="200"/>
              </a:spcBef>
            </a:pPr>
            <a:r>
              <a:rPr lang="sr-Cyrl-BA" sz="1600" dirty="0" smtClean="0"/>
              <a:t>Укупно издати број картица </a:t>
            </a:r>
            <a:r>
              <a:rPr lang="sr-Cyrl-BA" sz="1600" b="1" dirty="0" smtClean="0"/>
              <a:t>20.449 </a:t>
            </a:r>
          </a:p>
          <a:p>
            <a:pPr lvl="2">
              <a:spcBef>
                <a:spcPts val="100"/>
              </a:spcBef>
            </a:pPr>
            <a:r>
              <a:rPr lang="sr-Cyrl-BA" sz="1500" dirty="0" smtClean="0"/>
              <a:t>Поплаве из маја 2014: 19.560</a:t>
            </a:r>
          </a:p>
          <a:p>
            <a:pPr lvl="2">
              <a:spcBef>
                <a:spcPts val="100"/>
              </a:spcBef>
            </a:pPr>
            <a:r>
              <a:rPr lang="sr-Cyrl-BA" sz="1500" dirty="0" smtClean="0"/>
              <a:t>Поплаве из августа 2014: 889</a:t>
            </a:r>
          </a:p>
          <a:p>
            <a:pPr lvl="1">
              <a:spcBef>
                <a:spcPts val="200"/>
              </a:spcBef>
            </a:pPr>
            <a:r>
              <a:rPr lang="sr-Cyrl-BA" sz="1700" dirty="0" smtClean="0"/>
              <a:t>Укупна вриједност издатих картица </a:t>
            </a:r>
            <a:r>
              <a:rPr lang="sr-Cyrl-BA" sz="1700" b="1" dirty="0" smtClean="0"/>
              <a:t>87,1 милион КМ</a:t>
            </a:r>
          </a:p>
          <a:p>
            <a:pPr lvl="1">
              <a:spcBef>
                <a:spcPts val="200"/>
              </a:spcBef>
            </a:pPr>
            <a:r>
              <a:rPr lang="sr-Cyrl-BA" sz="1700" dirty="0" smtClean="0"/>
              <a:t>Рок за коришћење: 01.07.2015</a:t>
            </a:r>
            <a:r>
              <a:rPr lang="sr-Cyrl-BA" sz="1600" dirty="0" smtClean="0"/>
              <a:t>.</a:t>
            </a:r>
          </a:p>
          <a:p>
            <a:pPr marL="342900" lvl="1" indent="-342900">
              <a:spcBef>
                <a:spcPts val="200"/>
              </a:spcBef>
              <a:buFont typeface="Wingdings" charset="2"/>
              <a:buChar char="v"/>
            </a:pPr>
            <a:r>
              <a:rPr lang="sr-Cyrl-BA" sz="1700" dirty="0" smtClean="0"/>
              <a:t>Након 01.07.2015. Фонд наставља са активностима на обнови других видова штете (осим штете на стамбеним објектима)</a:t>
            </a:r>
            <a:endParaRPr lang="sr-Cyrl-BA" sz="1700" dirty="0"/>
          </a:p>
        </p:txBody>
      </p:sp>
      <p:grpSp>
        <p:nvGrpSpPr>
          <p:cNvPr id="6" name="Group 5"/>
          <p:cNvGrpSpPr/>
          <p:nvPr/>
        </p:nvGrpSpPr>
        <p:grpSpPr>
          <a:xfrm>
            <a:off x="5902052" y="4725144"/>
            <a:ext cx="3168352" cy="1043968"/>
            <a:chOff x="5148064" y="4437112"/>
            <a:chExt cx="3240360" cy="1332000"/>
          </a:xfrm>
        </p:grpSpPr>
        <p:pic>
          <p:nvPicPr>
            <p:cNvPr id="2050" name="Picture 2" descr="http://www.obnovasrpske.org/DocLib/Kartica%20Slika.jpg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8064" y="4437112"/>
              <a:ext cx="1620000" cy="13320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http://www.obnovasrpske.org/DocLib/kartice-pomoc-poplavljenimaROTATOR.jpg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68424" y="4437112"/>
              <a:ext cx="1620000" cy="13320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9842572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923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3140968"/>
            <a:ext cx="8352928" cy="720080"/>
          </a:xfrm>
        </p:spPr>
        <p:txBody>
          <a:bodyPr/>
          <a:lstStyle/>
          <a:p>
            <a:pPr algn="ctr"/>
            <a:r>
              <a:rPr lang="sr-Cyrl-CS" sz="2400" dirty="0">
                <a:solidFill>
                  <a:schemeClr val="bg1"/>
                </a:solidFill>
                <a:latin typeface="Calibri"/>
                <a:cs typeface="Calibri"/>
              </a:rPr>
              <a:t>АКТИВНОСТИ ВЛАДЕ РС ФИНАНСИРАНЕ </a:t>
            </a:r>
            <a:r>
              <a:rPr lang="sr-Cyrl-CS" sz="2400" dirty="0" smtClean="0">
                <a:solidFill>
                  <a:schemeClr val="bg1"/>
                </a:solidFill>
                <a:latin typeface="Calibri"/>
                <a:cs typeface="Calibri"/>
              </a:rPr>
              <a:t>КРЕДИТНИМ И ГРАНТ СРЕДСТВИМА</a:t>
            </a:r>
            <a:endParaRPr lang="en-US" sz="24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443537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91EDF9D1-3553-284A-BE2C-21EBE62D78B8}" type="slidenum">
              <a:rPr lang="en-US" sz="1400"/>
              <a:pPr/>
              <a:t>8</a:t>
            </a:fld>
            <a:endParaRPr lang="en-US" sz="1400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2943225" y="692621"/>
            <a:ext cx="6165279" cy="792163"/>
          </a:xfrm>
        </p:spPr>
        <p:txBody>
          <a:bodyPr/>
          <a:lstStyle/>
          <a:p>
            <a:pPr algn="ctr" eaLnBrk="1" hangingPunct="1">
              <a:defRPr/>
            </a:pPr>
            <a:r>
              <a:rPr lang="sr-Cyrl-BA" sz="2400" b="1" dirty="0" smtClean="0">
                <a:solidFill>
                  <a:srgbClr val="1F478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ea typeface="MS PGothic" charset="0"/>
                <a:cs typeface="Calibri"/>
              </a:rPr>
              <a:t>ПРЕГЛЕД АКТИВНОСТИ ФИНАНСИРАНИХ КРЕДИТИМА</a:t>
            </a:r>
            <a:endParaRPr lang="en-US" sz="2400" b="1" dirty="0">
              <a:solidFill>
                <a:srgbClr val="1F4786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alibri"/>
              <a:ea typeface="MS PGothic" charset="0"/>
              <a:cs typeface="Calibri"/>
            </a:endParaRPr>
          </a:p>
        </p:txBody>
      </p:sp>
      <p:sp>
        <p:nvSpPr>
          <p:cNvPr id="27" name="Content Placeholder 1"/>
          <p:cNvSpPr>
            <a:spLocks noGrp="1"/>
          </p:cNvSpPr>
          <p:nvPr>
            <p:ph idx="1"/>
          </p:nvPr>
        </p:nvSpPr>
        <p:spPr>
          <a:xfrm>
            <a:off x="141412" y="1942232"/>
            <a:ext cx="9073008" cy="4655120"/>
          </a:xfrm>
          <a:ln>
            <a:noFill/>
          </a:ln>
        </p:spPr>
        <p:txBody>
          <a:bodyPr/>
          <a:lstStyle/>
          <a:p>
            <a:pPr marL="283464" lvl="1" indent="-283464">
              <a:spcBef>
                <a:spcPts val="500"/>
              </a:spcBef>
              <a:buFont typeface="+mj-lt"/>
              <a:buAutoNum type="arabicPeriod"/>
            </a:pPr>
            <a:r>
              <a:rPr lang="en-US" sz="1700" b="1" dirty="0" smtClean="0"/>
              <a:t> </a:t>
            </a:r>
            <a:r>
              <a:rPr lang="sr-Cyrl-BA" sz="1700" b="1" dirty="0"/>
              <a:t>Хитни пројекат </a:t>
            </a:r>
            <a:r>
              <a:rPr lang="hr-HR" sz="1700" b="1" dirty="0"/>
              <a:t>o</a:t>
            </a:r>
            <a:r>
              <a:rPr lang="x-none" sz="1700" b="1" dirty="0"/>
              <a:t>поравка </a:t>
            </a:r>
            <a:r>
              <a:rPr lang="sr-Cyrl-BA" sz="1700" b="1" dirty="0"/>
              <a:t>од поплава – </a:t>
            </a:r>
            <a:r>
              <a:rPr lang="en-US" sz="1700" b="1" dirty="0"/>
              <a:t>WB IDA</a:t>
            </a:r>
            <a:r>
              <a:rPr lang="sr-Cyrl-BA" sz="1700" b="1" dirty="0"/>
              <a:t>: </a:t>
            </a:r>
            <a:r>
              <a:rPr lang="x-none" sz="1700" b="1" dirty="0"/>
              <a:t>SDR 30</a:t>
            </a:r>
            <a:r>
              <a:rPr lang="sr-Cyrl-CS" sz="1700" b="1" dirty="0"/>
              <a:t>,</a:t>
            </a:r>
            <a:r>
              <a:rPr lang="x-none" sz="1700" b="1" dirty="0"/>
              <a:t>8</a:t>
            </a:r>
            <a:r>
              <a:rPr lang="sr-Cyrl-CS" sz="1700" b="1" dirty="0"/>
              <a:t>7 милиона </a:t>
            </a:r>
            <a:r>
              <a:rPr lang="x-none" sz="1700" b="1" dirty="0"/>
              <a:t>(</a:t>
            </a:r>
            <a:r>
              <a:rPr lang="en-US" sz="1700" b="1" dirty="0"/>
              <a:t>KM 75,</a:t>
            </a:r>
            <a:r>
              <a:rPr lang="sr-Cyrl-CS" sz="1700" b="1" dirty="0"/>
              <a:t>5 мил</a:t>
            </a:r>
            <a:r>
              <a:rPr lang="en-US" sz="1700" b="1" dirty="0"/>
              <a:t>.</a:t>
            </a:r>
            <a:r>
              <a:rPr lang="x-none" sz="1700" b="1" dirty="0"/>
              <a:t>)</a:t>
            </a:r>
            <a:endParaRPr lang="en-US" sz="1700" b="1" dirty="0"/>
          </a:p>
          <a:p>
            <a:pPr marL="500634" lvl="2" indent="-283464">
              <a:spcBef>
                <a:spcPts val="100"/>
              </a:spcBef>
              <a:buFont typeface="Wingdings" charset="2"/>
              <a:buChar char="Ø"/>
            </a:pPr>
            <a:r>
              <a:rPr lang="sr-Cyrl-CS" sz="1600" dirty="0" smtClean="0"/>
              <a:t>Намјена: набавка хитних роба, и обнова регионалне и локалне инфраструктуре</a:t>
            </a:r>
          </a:p>
          <a:p>
            <a:pPr marL="500634" lvl="2" indent="-283464">
              <a:spcBef>
                <a:spcPts val="100"/>
              </a:spcBef>
              <a:buFont typeface="Wingdings" charset="2"/>
              <a:buChar char="Ø"/>
            </a:pPr>
            <a:r>
              <a:rPr lang="sr-Cyrl-CS" sz="1600" dirty="0" smtClean="0"/>
              <a:t>Повучена средства: </a:t>
            </a:r>
            <a:r>
              <a:rPr lang="x-none" sz="1600" dirty="0" smtClean="0"/>
              <a:t>SDR </a:t>
            </a:r>
            <a:r>
              <a:rPr lang="sr-Cyrl-CS" sz="1600" dirty="0" smtClean="0"/>
              <a:t>10,02 милиона (КМ </a:t>
            </a:r>
            <a:r>
              <a:rPr lang="ru-RU" sz="1600" dirty="0" smtClean="0"/>
              <a:t>24,54 </a:t>
            </a:r>
            <a:r>
              <a:rPr lang="ru-RU" sz="1600" dirty="0" err="1" smtClean="0"/>
              <a:t>милиона</a:t>
            </a:r>
            <a:r>
              <a:rPr lang="ru-RU" sz="1600" dirty="0" smtClean="0"/>
              <a:t>)</a:t>
            </a:r>
            <a:endParaRPr lang="sr-Cyrl-CS" sz="1600" dirty="0" smtClean="0"/>
          </a:p>
          <a:p>
            <a:pPr marL="500634" lvl="2" indent="-283464">
              <a:spcBef>
                <a:spcPts val="100"/>
              </a:spcBef>
              <a:buFont typeface="Wingdings" charset="2"/>
              <a:buChar char="Ø"/>
            </a:pPr>
            <a:r>
              <a:rPr lang="sr-Cyrl-CS" sz="1600" dirty="0"/>
              <a:t>Р</a:t>
            </a:r>
            <a:r>
              <a:rPr lang="ru-RU" sz="1600" dirty="0" err="1"/>
              <a:t>еализоване</a:t>
            </a:r>
            <a:r>
              <a:rPr lang="ru-RU" sz="1600" dirty="0"/>
              <a:t> активности: </a:t>
            </a:r>
            <a:r>
              <a:rPr lang="ru-RU" sz="1500" dirty="0" smtClean="0"/>
              <a:t>Компонента </a:t>
            </a:r>
            <a:r>
              <a:rPr lang="ru-RU" sz="1500" dirty="0"/>
              <a:t>1 </a:t>
            </a:r>
            <a:r>
              <a:rPr lang="ru-RU" sz="1500" dirty="0" smtClean="0"/>
              <a:t>- </a:t>
            </a:r>
            <a:r>
              <a:rPr lang="ru-RU" sz="1500" dirty="0" err="1" smtClean="0"/>
              <a:t>рефинансирање</a:t>
            </a:r>
            <a:r>
              <a:rPr lang="ru-RU" sz="1500" dirty="0" smtClean="0"/>
              <a:t> </a:t>
            </a:r>
            <a:r>
              <a:rPr lang="ru-RU" sz="1500" dirty="0"/>
              <a:t>набавке </a:t>
            </a:r>
            <a:r>
              <a:rPr lang="ru-RU" sz="1500" dirty="0" err="1" smtClean="0"/>
              <a:t>хитне</a:t>
            </a:r>
            <a:r>
              <a:rPr lang="ru-RU" sz="1500" dirty="0" smtClean="0"/>
              <a:t> робе </a:t>
            </a:r>
            <a:r>
              <a:rPr lang="ru-RU" sz="1500" dirty="0"/>
              <a:t>(</a:t>
            </a:r>
            <a:r>
              <a:rPr lang="ru-RU" sz="1500" dirty="0" err="1" smtClean="0"/>
              <a:t>грађ</a:t>
            </a:r>
            <a:r>
              <a:rPr lang="ru-RU" sz="1500" dirty="0" smtClean="0"/>
              <a:t>. </a:t>
            </a:r>
            <a:r>
              <a:rPr lang="ru-RU" sz="1500" dirty="0" err="1"/>
              <a:t>материјал</a:t>
            </a:r>
            <a:r>
              <a:rPr lang="ru-RU" sz="1500" dirty="0"/>
              <a:t>, </a:t>
            </a:r>
            <a:r>
              <a:rPr lang="ru-RU" sz="1500" dirty="0" err="1"/>
              <a:t>робне</a:t>
            </a:r>
            <a:r>
              <a:rPr lang="ru-RU" sz="1500" dirty="0"/>
              <a:t> резерве, </a:t>
            </a:r>
            <a:r>
              <a:rPr lang="ru-RU" sz="1500" dirty="0" err="1"/>
              <a:t>регресирано</a:t>
            </a:r>
            <a:r>
              <a:rPr lang="ru-RU" sz="1500" dirty="0"/>
              <a:t> </a:t>
            </a:r>
            <a:r>
              <a:rPr lang="ru-RU" sz="1500" dirty="0" err="1"/>
              <a:t>гориво</a:t>
            </a:r>
            <a:r>
              <a:rPr lang="ru-RU" sz="1500" dirty="0"/>
              <a:t> за </a:t>
            </a:r>
            <a:r>
              <a:rPr lang="ru-RU" sz="1500" dirty="0" err="1"/>
              <a:t>оштећене</a:t>
            </a:r>
            <a:r>
              <a:rPr lang="ru-RU" sz="1500" dirty="0"/>
              <a:t> </a:t>
            </a:r>
            <a:r>
              <a:rPr lang="ru-RU" sz="1500" dirty="0" err="1"/>
              <a:t>пољопривреднике</a:t>
            </a:r>
            <a:r>
              <a:rPr lang="ru-RU" sz="1500" dirty="0"/>
              <a:t>) у </a:t>
            </a:r>
            <a:r>
              <a:rPr lang="ru-RU" sz="1500" dirty="0" err="1"/>
              <a:t>вриједности</a:t>
            </a:r>
            <a:r>
              <a:rPr lang="ru-RU" sz="1500" dirty="0"/>
              <a:t> од 21,6 мил. КМ</a:t>
            </a:r>
          </a:p>
          <a:p>
            <a:pPr marL="500634" lvl="2" indent="-283464">
              <a:spcBef>
                <a:spcPts val="100"/>
              </a:spcBef>
              <a:buFont typeface="Wingdings" charset="2"/>
              <a:buChar char="Ø"/>
            </a:pPr>
            <a:r>
              <a:rPr lang="sr-Cyrl-CS" sz="1600" dirty="0" smtClean="0"/>
              <a:t>Активности у току у различитим фазама: </a:t>
            </a:r>
            <a:r>
              <a:rPr lang="sr-Cyrl-CS" sz="1500" dirty="0" smtClean="0"/>
              <a:t>Компонента </a:t>
            </a:r>
            <a:r>
              <a:rPr lang="sr-Cyrl-CS" sz="1500" dirty="0"/>
              <a:t>1 </a:t>
            </a:r>
            <a:r>
              <a:rPr lang="sr-Cyrl-CS" sz="1500" dirty="0" smtClean="0"/>
              <a:t>Набавка </a:t>
            </a:r>
            <a:r>
              <a:rPr lang="sr-Cyrl-CS" sz="1500" dirty="0"/>
              <a:t>опреме за РУЦЗ и </a:t>
            </a:r>
            <a:r>
              <a:rPr lang="sr-Cyrl-CS" sz="1500" dirty="0" smtClean="0"/>
              <a:t>МУП, санација </a:t>
            </a:r>
            <a:r>
              <a:rPr lang="sr-Cyrl-CS" sz="1500" dirty="0"/>
              <a:t>јавних </a:t>
            </a:r>
            <a:r>
              <a:rPr lang="sr-Cyrl-CS" sz="1500" dirty="0" smtClean="0"/>
              <a:t>институција, Компонента 2а Санација штете на регионалној инфаструктури, </a:t>
            </a:r>
            <a:r>
              <a:rPr lang="sr-Cyrl-CS" sz="1500" dirty="0"/>
              <a:t>Комонента 2б </a:t>
            </a:r>
            <a:r>
              <a:rPr lang="sr-Cyrl-CS" sz="1500" dirty="0" smtClean="0"/>
              <a:t>Санација штете на локалној инфаструктури</a:t>
            </a:r>
          </a:p>
          <a:p>
            <a:pPr marL="283464" lvl="1" indent="-283464">
              <a:spcBef>
                <a:spcPts val="500"/>
              </a:spcBef>
              <a:buFont typeface="+mj-lt"/>
              <a:buAutoNum type="arabicPeriod"/>
            </a:pPr>
            <a:r>
              <a:rPr lang="sr-Cyrl-BA" sz="1700" b="1" dirty="0" smtClean="0"/>
              <a:t>Пројекат Хитне мјере помоћи и заштите од </a:t>
            </a:r>
            <a:r>
              <a:rPr lang="sr-Cyrl-CS" sz="1700" b="1" dirty="0" smtClean="0"/>
              <a:t>поплава –</a:t>
            </a:r>
            <a:r>
              <a:rPr lang="sr-Cyrl-BA" sz="1700" b="1" dirty="0" smtClean="0"/>
              <a:t> Е</a:t>
            </a:r>
            <a:r>
              <a:rPr lang="en-US" sz="1700" b="1" dirty="0" smtClean="0"/>
              <a:t>IB</a:t>
            </a:r>
            <a:r>
              <a:rPr lang="sr-Cyrl-CS" sz="1700" b="1" dirty="0" smtClean="0"/>
              <a:t>:</a:t>
            </a:r>
            <a:r>
              <a:rPr lang="x-none" sz="1700" b="1" dirty="0" smtClean="0"/>
              <a:t> </a:t>
            </a:r>
            <a:r>
              <a:rPr lang="en-US" sz="1700" b="1" dirty="0" smtClean="0"/>
              <a:t>EUR </a:t>
            </a:r>
            <a:r>
              <a:rPr lang="ru-RU" sz="1700" b="1" dirty="0" smtClean="0"/>
              <a:t>55 </a:t>
            </a:r>
            <a:r>
              <a:rPr lang="ru-RU" sz="1700" b="1" dirty="0" err="1" smtClean="0"/>
              <a:t>милиона</a:t>
            </a:r>
            <a:r>
              <a:rPr lang="ru-RU" sz="1700" b="1" dirty="0" smtClean="0"/>
              <a:t> (КМ 109,2 мил</a:t>
            </a:r>
            <a:r>
              <a:rPr lang="en-US" sz="1700" b="1" dirty="0" smtClean="0"/>
              <a:t>.</a:t>
            </a:r>
            <a:r>
              <a:rPr lang="ru-RU" sz="1700" b="1" dirty="0" smtClean="0"/>
              <a:t>) </a:t>
            </a:r>
          </a:p>
          <a:p>
            <a:pPr marL="500634" lvl="2" indent="-283464">
              <a:spcBef>
                <a:spcPts val="100"/>
              </a:spcBef>
              <a:buFont typeface="Wingdings" charset="2"/>
              <a:buChar char="Ø"/>
            </a:pPr>
            <a:r>
              <a:rPr lang="ru-RU" sz="1600" dirty="0" err="1" smtClean="0"/>
              <a:t>Намјена</a:t>
            </a:r>
            <a:r>
              <a:rPr lang="ru-RU" sz="1600" dirty="0"/>
              <a:t>: </a:t>
            </a:r>
            <a:r>
              <a:rPr lang="ru-RU" sz="1600" dirty="0" smtClean="0"/>
              <a:t>134 </a:t>
            </a:r>
            <a:r>
              <a:rPr lang="ru-RU" sz="1600" dirty="0" err="1" smtClean="0"/>
              <a:t>мјере</a:t>
            </a:r>
            <a:r>
              <a:rPr lang="ru-RU" sz="1600" dirty="0"/>
              <a:t> </a:t>
            </a:r>
            <a:r>
              <a:rPr lang="ru-RU" sz="1600" dirty="0" err="1" smtClean="0"/>
              <a:t>заштите</a:t>
            </a:r>
            <a:r>
              <a:rPr lang="ru-RU" sz="1600" dirty="0" smtClean="0"/>
              <a:t> </a:t>
            </a:r>
            <a:r>
              <a:rPr lang="ru-RU" sz="1600" dirty="0"/>
              <a:t>од </a:t>
            </a:r>
            <a:r>
              <a:rPr lang="ru-RU" sz="1600" dirty="0" err="1"/>
              <a:t>поплава</a:t>
            </a:r>
            <a:r>
              <a:rPr lang="ru-RU" sz="1600" dirty="0"/>
              <a:t> </a:t>
            </a:r>
            <a:endParaRPr lang="ru-RU" sz="1600" dirty="0" smtClean="0"/>
          </a:p>
          <a:p>
            <a:pPr marL="500634" lvl="2" indent="-283464">
              <a:spcBef>
                <a:spcPts val="100"/>
              </a:spcBef>
              <a:buFont typeface="Wingdings" charset="2"/>
              <a:buChar char="Ø"/>
            </a:pPr>
            <a:r>
              <a:rPr lang="ru-RU" sz="1600" dirty="0" smtClean="0"/>
              <a:t>Повучена </a:t>
            </a:r>
            <a:r>
              <a:rPr lang="ru-RU" sz="1600" dirty="0"/>
              <a:t>средства: </a:t>
            </a:r>
            <a:r>
              <a:rPr lang="en-US" sz="1600" dirty="0"/>
              <a:t>EUR </a:t>
            </a:r>
            <a:r>
              <a:rPr lang="ru-RU" sz="1600" dirty="0"/>
              <a:t>18 </a:t>
            </a:r>
            <a:r>
              <a:rPr lang="ru-RU" sz="1600" dirty="0" err="1"/>
              <a:t>милиона</a:t>
            </a:r>
            <a:r>
              <a:rPr lang="ru-RU" sz="1600" dirty="0"/>
              <a:t> (КМ 35 </a:t>
            </a:r>
            <a:r>
              <a:rPr lang="ru-RU" sz="1600" dirty="0" err="1"/>
              <a:t>милиона</a:t>
            </a:r>
            <a:r>
              <a:rPr lang="ru-RU" sz="1600" dirty="0"/>
              <a:t>)</a:t>
            </a:r>
          </a:p>
          <a:p>
            <a:pPr marL="500634" lvl="2" indent="-283464">
              <a:spcBef>
                <a:spcPts val="100"/>
              </a:spcBef>
              <a:buFont typeface="Wingdings" charset="2"/>
              <a:buChar char="Ø"/>
            </a:pPr>
            <a:r>
              <a:rPr lang="ru-RU" sz="1600" dirty="0" err="1"/>
              <a:t>Реализоване</a:t>
            </a:r>
            <a:r>
              <a:rPr lang="ru-RU" sz="1600" dirty="0"/>
              <a:t> </a:t>
            </a:r>
            <a:r>
              <a:rPr lang="ru-RU" sz="1600" dirty="0" err="1"/>
              <a:t>активност</a:t>
            </a:r>
            <a:r>
              <a:rPr lang="ru-RU" sz="1600" dirty="0"/>
              <a:t>: </a:t>
            </a:r>
            <a:r>
              <a:rPr lang="ru-RU" sz="1500" dirty="0" err="1" smtClean="0"/>
              <a:t>Активирано</a:t>
            </a:r>
            <a:r>
              <a:rPr lang="ru-RU" sz="1500" dirty="0" smtClean="0"/>
              <a:t> </a:t>
            </a:r>
            <a:r>
              <a:rPr lang="ru-RU" sz="1500" dirty="0"/>
              <a:t>77 </a:t>
            </a:r>
            <a:r>
              <a:rPr lang="ru-RU" sz="1500" dirty="0" err="1" smtClean="0"/>
              <a:t>мјера</a:t>
            </a:r>
            <a:r>
              <a:rPr lang="ru-RU" sz="1500" dirty="0" smtClean="0"/>
              <a:t> </a:t>
            </a:r>
            <a:r>
              <a:rPr lang="ru-RU" sz="1500" dirty="0" err="1" smtClean="0"/>
              <a:t>кроз</a:t>
            </a:r>
            <a:r>
              <a:rPr lang="ru-RU" sz="1500" dirty="0" smtClean="0"/>
              <a:t> 25 </a:t>
            </a:r>
            <a:r>
              <a:rPr lang="ru-RU" sz="1500" dirty="0" err="1"/>
              <a:t>потписаних</a:t>
            </a:r>
            <a:r>
              <a:rPr lang="ru-RU" sz="1500" dirty="0"/>
              <a:t> уговора у </a:t>
            </a:r>
            <a:r>
              <a:rPr lang="ru-RU" sz="1500" dirty="0" err="1"/>
              <a:t>вриједности</a:t>
            </a:r>
            <a:r>
              <a:rPr lang="ru-RU" sz="1500" dirty="0"/>
              <a:t> од  </a:t>
            </a:r>
            <a:r>
              <a:rPr lang="ru-RU" sz="1500" dirty="0" smtClean="0"/>
              <a:t>око 23 мил. </a:t>
            </a:r>
            <a:r>
              <a:rPr lang="ru-RU" sz="1500" dirty="0" err="1"/>
              <a:t>е</a:t>
            </a:r>
            <a:r>
              <a:rPr lang="ru-RU" sz="1500" dirty="0" err="1" smtClean="0"/>
              <a:t>вра</a:t>
            </a:r>
            <a:r>
              <a:rPr lang="ru-RU" sz="1500" dirty="0" smtClean="0"/>
              <a:t>, од </a:t>
            </a:r>
            <a:r>
              <a:rPr lang="ru-RU" sz="1500" dirty="0" err="1" smtClean="0"/>
              <a:t>чега</a:t>
            </a:r>
            <a:r>
              <a:rPr lang="ru-RU" sz="1500" dirty="0" smtClean="0"/>
              <a:t> </a:t>
            </a:r>
            <a:r>
              <a:rPr lang="ru-RU" sz="1500" dirty="0" err="1" smtClean="0"/>
              <a:t>фактурисано</a:t>
            </a:r>
            <a:r>
              <a:rPr lang="ru-RU" sz="1500" dirty="0" smtClean="0"/>
              <a:t> </a:t>
            </a:r>
            <a:r>
              <a:rPr lang="ru-RU" sz="1500" dirty="0"/>
              <a:t>и </a:t>
            </a:r>
            <a:r>
              <a:rPr lang="ru-RU" sz="1500" dirty="0" err="1"/>
              <a:t>плаћено</a:t>
            </a:r>
            <a:r>
              <a:rPr lang="ru-RU" sz="1500" dirty="0"/>
              <a:t> око 10 </a:t>
            </a:r>
            <a:r>
              <a:rPr lang="ru-RU" sz="1500" dirty="0" err="1"/>
              <a:t>милиона</a:t>
            </a:r>
            <a:r>
              <a:rPr lang="ru-RU" sz="1500" dirty="0"/>
              <a:t> </a:t>
            </a:r>
            <a:r>
              <a:rPr lang="ru-RU" sz="1500" dirty="0" err="1"/>
              <a:t>евра</a:t>
            </a:r>
            <a:endParaRPr lang="ru-RU" sz="1500" dirty="0"/>
          </a:p>
          <a:p>
            <a:pPr marL="500634" lvl="2" indent="-283464">
              <a:spcBef>
                <a:spcPts val="100"/>
              </a:spcBef>
              <a:buFont typeface="Wingdings" charset="2"/>
              <a:buChar char="Ø"/>
            </a:pPr>
            <a:r>
              <a:rPr lang="sr-Cyrl-CS" sz="1600" dirty="0"/>
              <a:t>Активности у </a:t>
            </a:r>
            <a:r>
              <a:rPr lang="sr-Cyrl-CS" sz="1600" dirty="0" smtClean="0"/>
              <a:t>току: </a:t>
            </a:r>
            <a:r>
              <a:rPr lang="ru-RU" sz="1500" dirty="0" smtClean="0"/>
              <a:t>тендер </a:t>
            </a:r>
            <a:r>
              <a:rPr lang="ru-RU" sz="1500" dirty="0"/>
              <a:t>за </a:t>
            </a:r>
            <a:r>
              <a:rPr lang="ru-RU" sz="1500" dirty="0" err="1" smtClean="0"/>
              <a:t>додатних</a:t>
            </a:r>
            <a:r>
              <a:rPr lang="ru-RU" sz="1500" dirty="0" smtClean="0"/>
              <a:t> 30 </a:t>
            </a:r>
            <a:r>
              <a:rPr lang="ru-RU" sz="1500" dirty="0" err="1"/>
              <a:t>мјера</a:t>
            </a:r>
            <a:r>
              <a:rPr lang="ru-RU" sz="1500" dirty="0"/>
              <a:t> у </a:t>
            </a:r>
            <a:r>
              <a:rPr lang="ru-RU" sz="1500" dirty="0" err="1"/>
              <a:t>фази</a:t>
            </a:r>
            <a:r>
              <a:rPr lang="ru-RU" sz="1500" dirty="0"/>
              <a:t> </a:t>
            </a:r>
            <a:r>
              <a:rPr lang="ru-RU" sz="1500" dirty="0" err="1"/>
              <a:t>одобравања</a:t>
            </a:r>
            <a:endParaRPr lang="ru-RU" sz="1500" dirty="0"/>
          </a:p>
          <a:p>
            <a:pPr marL="283464" lvl="1" indent="-283464">
              <a:spcBef>
                <a:spcPts val="500"/>
              </a:spcBef>
              <a:buFont typeface="+mj-lt"/>
              <a:buAutoNum type="arabicPeriod"/>
            </a:pPr>
            <a:r>
              <a:rPr lang="ru-RU" sz="1700" b="1" dirty="0"/>
              <a:t> Пројекат </a:t>
            </a:r>
            <a:r>
              <a:rPr lang="ru-RU" sz="1700" b="1" dirty="0" err="1"/>
              <a:t>заштите</a:t>
            </a:r>
            <a:r>
              <a:rPr lang="ru-RU" sz="1700" b="1" dirty="0"/>
              <a:t> од </a:t>
            </a:r>
            <a:r>
              <a:rPr lang="ru-RU" sz="1700" b="1" dirty="0" err="1"/>
              <a:t>поплава</a:t>
            </a:r>
            <a:r>
              <a:rPr lang="ru-RU" sz="1700" b="1" dirty="0"/>
              <a:t> </a:t>
            </a:r>
            <a:r>
              <a:rPr lang="ru-RU" sz="1700" b="1" dirty="0" err="1"/>
              <a:t>Дрине</a:t>
            </a:r>
            <a:r>
              <a:rPr lang="ru-RU" sz="1700" b="1" dirty="0"/>
              <a:t> – </a:t>
            </a:r>
            <a:r>
              <a:rPr lang="en-US" sz="1700" b="1" dirty="0"/>
              <a:t>WB IDA</a:t>
            </a:r>
            <a:r>
              <a:rPr lang="ru-RU" sz="1700" b="1" dirty="0"/>
              <a:t>: </a:t>
            </a:r>
            <a:r>
              <a:rPr lang="en-US" sz="1700" b="1" dirty="0"/>
              <a:t>USD </a:t>
            </a:r>
            <a:r>
              <a:rPr lang="ru-RU" sz="1700" b="1" dirty="0"/>
              <a:t>13,8 </a:t>
            </a:r>
            <a:r>
              <a:rPr lang="ru-RU" sz="1700" b="1" dirty="0" err="1"/>
              <a:t>милиона</a:t>
            </a:r>
            <a:r>
              <a:rPr lang="ru-RU" sz="1700" b="1" dirty="0"/>
              <a:t> (</a:t>
            </a:r>
            <a:r>
              <a:rPr lang="en-US" sz="1700" b="1" dirty="0"/>
              <a:t>KM </a:t>
            </a:r>
            <a:r>
              <a:rPr lang="ru-RU" sz="1700" b="1" dirty="0"/>
              <a:t>24,3 мил</a:t>
            </a:r>
            <a:r>
              <a:rPr lang="en-US" sz="1700" b="1" dirty="0"/>
              <a:t>.</a:t>
            </a:r>
            <a:r>
              <a:rPr lang="ru-RU" sz="1700" b="1" dirty="0"/>
              <a:t>)</a:t>
            </a:r>
          </a:p>
          <a:p>
            <a:pPr marL="500634" lvl="2" indent="-283464">
              <a:spcBef>
                <a:spcPts val="100"/>
              </a:spcBef>
              <a:buFont typeface="Wingdings" charset="2"/>
              <a:buChar char="Ø"/>
            </a:pPr>
            <a:r>
              <a:rPr lang="sr-Cyrl-CS" sz="1600" dirty="0" smtClean="0"/>
              <a:t>Намјена: И</a:t>
            </a:r>
            <a:r>
              <a:rPr lang="ru-RU" sz="1600" dirty="0" err="1" smtClean="0"/>
              <a:t>зградња</a:t>
            </a:r>
            <a:r>
              <a:rPr lang="ru-RU" sz="1600" dirty="0" smtClean="0"/>
              <a:t> </a:t>
            </a:r>
            <a:r>
              <a:rPr lang="ru-RU" sz="1600" dirty="0" err="1"/>
              <a:t>насипа</a:t>
            </a:r>
            <a:r>
              <a:rPr lang="ru-RU" sz="1600" dirty="0"/>
              <a:t> на </a:t>
            </a:r>
            <a:r>
              <a:rPr lang="ru-RU" sz="1600" dirty="0" err="1"/>
              <a:t>лијевој</a:t>
            </a:r>
            <a:r>
              <a:rPr lang="ru-RU" sz="1600" dirty="0"/>
              <a:t> </a:t>
            </a:r>
            <a:r>
              <a:rPr lang="ru-RU" sz="1600" dirty="0" err="1"/>
              <a:t>обали</a:t>
            </a:r>
            <a:r>
              <a:rPr lang="ru-RU" sz="1600" dirty="0"/>
              <a:t> </a:t>
            </a:r>
            <a:r>
              <a:rPr lang="ru-RU" sz="1600" dirty="0" err="1"/>
              <a:t>ријеке</a:t>
            </a:r>
            <a:r>
              <a:rPr lang="ru-RU" sz="1600" dirty="0"/>
              <a:t> </a:t>
            </a:r>
            <a:r>
              <a:rPr lang="ru-RU" sz="1600" dirty="0" err="1"/>
              <a:t>Дрине</a:t>
            </a:r>
            <a:endParaRPr lang="ru-RU" sz="1600" dirty="0"/>
          </a:p>
          <a:p>
            <a:pPr marL="500634" lvl="2" indent="-283464">
              <a:spcBef>
                <a:spcPts val="100"/>
              </a:spcBef>
              <a:buFont typeface="Wingdings" charset="2"/>
              <a:buChar char="Ø"/>
            </a:pPr>
            <a:r>
              <a:rPr lang="ru-RU" sz="1600" dirty="0" smtClean="0"/>
              <a:t>Кредит </a:t>
            </a:r>
            <a:r>
              <a:rPr lang="ru-RU" sz="1600" dirty="0" err="1" smtClean="0"/>
              <a:t>ефективан</a:t>
            </a:r>
            <a:r>
              <a:rPr lang="ru-RU" sz="1600" dirty="0"/>
              <a:t>, </a:t>
            </a:r>
            <a:r>
              <a:rPr lang="ru-RU" sz="1600" dirty="0" err="1" smtClean="0"/>
              <a:t>још</a:t>
            </a:r>
            <a:r>
              <a:rPr lang="ru-RU" sz="1600" dirty="0" smtClean="0"/>
              <a:t> нема </a:t>
            </a:r>
            <a:r>
              <a:rPr lang="ru-RU" sz="1600" dirty="0" err="1" smtClean="0"/>
              <a:t>повлачење</a:t>
            </a:r>
            <a:r>
              <a:rPr lang="ru-RU" sz="1600" dirty="0" smtClean="0"/>
              <a:t> </a:t>
            </a:r>
          </a:p>
          <a:p>
            <a:pPr marL="500634" lvl="2" indent="-283464">
              <a:spcBef>
                <a:spcPts val="100"/>
              </a:spcBef>
              <a:buFont typeface="Wingdings" charset="2"/>
              <a:buChar char="Ø"/>
            </a:pPr>
            <a:r>
              <a:rPr lang="ru-RU" sz="1600" dirty="0" smtClean="0"/>
              <a:t>И</a:t>
            </a:r>
            <a:r>
              <a:rPr lang="ru-RU" sz="1600" dirty="0" smtClean="0"/>
              <a:t>зрада пројектне документације у току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211946769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91EDF9D1-3553-284A-BE2C-21EBE62D78B8}" type="slidenum">
              <a:rPr lang="en-US" sz="1400"/>
              <a:pPr/>
              <a:t>9</a:t>
            </a:fld>
            <a:endParaRPr lang="en-US" sz="1400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2943225" y="692621"/>
            <a:ext cx="6165279" cy="792163"/>
          </a:xfrm>
        </p:spPr>
        <p:txBody>
          <a:bodyPr/>
          <a:lstStyle/>
          <a:p>
            <a:pPr algn="ctr" eaLnBrk="1" hangingPunct="1">
              <a:defRPr/>
            </a:pPr>
            <a:r>
              <a:rPr lang="sr-Cyrl-BA" sz="2400" b="1" dirty="0" smtClean="0">
                <a:solidFill>
                  <a:srgbClr val="1F478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ea typeface="MS PGothic" charset="0"/>
                <a:cs typeface="Calibri"/>
              </a:rPr>
              <a:t>ПРЕГЛЕД АКТИВНОСТИ ФИНАНСИРАНИХ ГРАНТОВИМА</a:t>
            </a:r>
            <a:endParaRPr lang="en-US" sz="2400" b="1" dirty="0">
              <a:solidFill>
                <a:srgbClr val="1F4786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alibri"/>
              <a:ea typeface="MS PGothic" charset="0"/>
              <a:cs typeface="Calibri"/>
            </a:endParaRPr>
          </a:p>
        </p:txBody>
      </p:sp>
      <p:sp>
        <p:nvSpPr>
          <p:cNvPr id="27" name="Content Placeholder 1"/>
          <p:cNvSpPr>
            <a:spLocks noGrp="1"/>
          </p:cNvSpPr>
          <p:nvPr>
            <p:ph idx="1"/>
          </p:nvPr>
        </p:nvSpPr>
        <p:spPr>
          <a:xfrm>
            <a:off x="251520" y="2204864"/>
            <a:ext cx="8640960" cy="4392487"/>
          </a:xfrm>
          <a:ln>
            <a:noFill/>
          </a:ln>
        </p:spPr>
        <p:txBody>
          <a:bodyPr/>
          <a:lstStyle/>
          <a:p>
            <a:pPr marL="0" lvl="1" indent="0">
              <a:spcBef>
                <a:spcPts val="600"/>
              </a:spcBef>
              <a:buNone/>
            </a:pPr>
            <a:r>
              <a:rPr lang="sr-Cyrl-CS" sz="1600" b="1" dirty="0" smtClean="0"/>
              <a:t>Подршка управљању водним ресурсима у сливу ријеке Дрине -  регионална подршка за БиХ, Србију и Црну Гору</a:t>
            </a:r>
            <a:endParaRPr lang="en-US" sz="1600" b="1" dirty="0" smtClean="0"/>
          </a:p>
          <a:p>
            <a:pPr marL="342900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b="1" dirty="0" smtClean="0"/>
              <a:t>WBIF</a:t>
            </a:r>
            <a:r>
              <a:rPr lang="sr-Cyrl-CS" sz="1600" b="1" dirty="0" smtClean="0"/>
              <a:t>: </a:t>
            </a:r>
            <a:r>
              <a:rPr lang="en-US" sz="1600" b="1" dirty="0" smtClean="0"/>
              <a:t>EUR 1,2</a:t>
            </a:r>
            <a:r>
              <a:rPr lang="sr-Cyrl-CS" sz="1600" b="1" dirty="0" smtClean="0"/>
              <a:t> милиона</a:t>
            </a:r>
          </a:p>
          <a:p>
            <a:pPr lvl="1"/>
            <a:r>
              <a:rPr lang="sr-Cyrl-CS" sz="1600" dirty="0" smtClean="0"/>
              <a:t>Намјена</a:t>
            </a:r>
            <a:r>
              <a:rPr lang="sr-Cyrl-CS" sz="1600" dirty="0"/>
              <a:t>: Израда регионалне студије управљања водним ресурсима у сливу ријеке Дрине </a:t>
            </a:r>
          </a:p>
          <a:p>
            <a:pPr marL="342900" lvl="1" indent="-342900">
              <a:spcBef>
                <a:spcPts val="600"/>
              </a:spcBef>
              <a:buFont typeface="+mj-lt"/>
              <a:buAutoNum type="arabicPeriod" startAt="2"/>
            </a:pPr>
            <a:r>
              <a:rPr lang="en-US" sz="1600" b="1" dirty="0" smtClean="0"/>
              <a:t>GEF</a:t>
            </a:r>
            <a:r>
              <a:rPr lang="sr-Cyrl-CS" sz="1600" b="1" dirty="0" smtClean="0"/>
              <a:t>-</a:t>
            </a:r>
            <a:r>
              <a:rPr lang="en-US" sz="1600" b="1" dirty="0"/>
              <a:t>SCCF</a:t>
            </a:r>
            <a:r>
              <a:rPr lang="en-US" sz="1600" b="1" dirty="0" smtClean="0"/>
              <a:t>: USD</a:t>
            </a:r>
            <a:r>
              <a:rPr lang="sr-Cyrl-CS" sz="1600" b="1" dirty="0" smtClean="0"/>
              <a:t> 10</a:t>
            </a:r>
            <a:r>
              <a:rPr lang="en-US" sz="1600" b="1" dirty="0" smtClean="0"/>
              <a:t> </a:t>
            </a:r>
            <a:r>
              <a:rPr lang="sr-Cyrl-CS" sz="1600" b="1" dirty="0" smtClean="0"/>
              <a:t>милиона</a:t>
            </a:r>
            <a:r>
              <a:rPr lang="en-US" sz="1600" b="1" dirty="0" smtClean="0"/>
              <a:t> </a:t>
            </a:r>
            <a:endParaRPr lang="sr-Cyrl-CS" sz="1600" b="1" dirty="0" smtClean="0"/>
          </a:p>
          <a:p>
            <a:pPr lvl="1"/>
            <a:r>
              <a:rPr lang="sr-Cyrl-CS" sz="1600" dirty="0" smtClean="0"/>
              <a:t>За имплементацију пројекта: </a:t>
            </a:r>
            <a:r>
              <a:rPr lang="en-US" sz="1600" dirty="0" smtClean="0"/>
              <a:t>USD</a:t>
            </a:r>
            <a:r>
              <a:rPr lang="sr-Cyrl-CS" sz="1600" dirty="0" smtClean="0"/>
              <a:t> 8,6 милиона</a:t>
            </a:r>
          </a:p>
          <a:p>
            <a:pPr lvl="1"/>
            <a:r>
              <a:rPr lang="sr-Cyrl-CS" sz="1600" dirty="0" smtClean="0"/>
              <a:t>За припрему имплементације: </a:t>
            </a:r>
            <a:r>
              <a:rPr lang="en-US" sz="1600" dirty="0"/>
              <a:t>USD</a:t>
            </a:r>
            <a:r>
              <a:rPr lang="sr-Cyrl-CS" sz="1600" dirty="0"/>
              <a:t> </a:t>
            </a:r>
            <a:r>
              <a:rPr lang="sr-Cyrl-CS" sz="1600" dirty="0" smtClean="0"/>
              <a:t>0,4 милиона</a:t>
            </a:r>
          </a:p>
          <a:p>
            <a:pPr lvl="1"/>
            <a:r>
              <a:rPr lang="sr-Cyrl-CS" sz="1600" dirty="0" smtClean="0"/>
              <a:t>Намјена: пружање подршке за изградњу и јачање капацитета за планирање и имплементацију интегралног управљања сливом ријеке Дрине, укључујући и унос мјера прилагођавање на климатске промјене у оквире политике и планирање у сливу</a:t>
            </a:r>
            <a:endParaRPr lang="sr-Cyrl-BA" sz="1600" dirty="0"/>
          </a:p>
          <a:p>
            <a:pPr marL="0" lvl="1" indent="0">
              <a:spcBef>
                <a:spcPts val="600"/>
              </a:spcBef>
              <a:buNone/>
            </a:pPr>
            <a:endParaRPr lang="bs-Latn-BA" sz="1600" dirty="0"/>
          </a:p>
        </p:txBody>
      </p:sp>
    </p:spTree>
    <p:extLst>
      <p:ext uri="{BB962C8B-B14F-4D97-AF65-F5344CB8AC3E}">
        <p14:creationId xmlns:p14="http://schemas.microsoft.com/office/powerpoint/2010/main" val="95470291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valprnt">
  <a:themeElements>
    <a:clrScheme name="Orbit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valprn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valpr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valprn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valprn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valprn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valprn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valprn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valprn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ovalprnt</Template>
  <TotalTime>6764</TotalTime>
  <Words>981</Words>
  <Application>Microsoft Office PowerPoint</Application>
  <PresentationFormat>On-screen Show (4:3)</PresentationFormat>
  <Paragraphs>120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Calibri</vt:lpstr>
      <vt:lpstr>MS PGothic</vt:lpstr>
      <vt:lpstr>Times New Roman</vt:lpstr>
      <vt:lpstr>Wingdings</vt:lpstr>
      <vt:lpstr>ovalprnt</vt:lpstr>
      <vt:lpstr>Отклањање посљедица поплава РЕПУБЛИКА СРПСКА</vt:lpstr>
      <vt:lpstr>Садржај презентације</vt:lpstr>
      <vt:lpstr>ПРОЦЈЕНА ШТЕТЕ</vt:lpstr>
      <vt:lpstr>АКТИВНОСТИ ВЛАДЕ РС ФИНАНСИРАНЕ СОПСТВЕНИМ СРЕДСТВИМА</vt:lpstr>
      <vt:lpstr>ПРЕГЛЕД АКТИВНОСТИ</vt:lpstr>
      <vt:lpstr>ФОНД СОЛИДАРНОСТИ</vt:lpstr>
      <vt:lpstr>АКТИВНОСТИ ВЛАДЕ РС ФИНАНСИРАНЕ КРЕДИТНИМ И ГРАНТ СРЕДСТВИМА</vt:lpstr>
      <vt:lpstr>ПРЕГЛЕД АКТИВНОСТИ ФИНАНСИРАНИХ КРЕДИТИМА</vt:lpstr>
      <vt:lpstr>ПРЕГЛЕД АКТИВНОСТИ ФИНАНСИРАНИХ ГРАНТОВИМА</vt:lpstr>
      <vt:lpstr>АКТИВНОСТИ ВЛАДЕ РС КОФИНАНСИРАНЕ СА ДОНАТОРИМА</vt:lpstr>
      <vt:lpstr>ПРЕГЛЕД АКТИВНОСТИ</vt:lpstr>
      <vt:lpstr>ОБЕЗБЈЕЂИВАЊЕ ТРАНСПАРЕНТНОСТИ</vt:lpstr>
      <vt:lpstr>ИНТЕРНЕТ СТРАНИЦЕ ВЛАДЕ РС (1/2) </vt:lpstr>
      <vt:lpstr>ИНТЕРНЕТ СТРАНИЦЕ ВЛАДЕ РС (2/2) </vt:lpstr>
      <vt:lpstr>PowerPoint Presentation</vt:lpstr>
    </vt:vector>
  </TitlesOfParts>
  <Company>Ministarstvo finansija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ИЗГРАДЊА ДРУМСКЕ ОБИЛАЗНИЦЕ ОКО ГРАДА ТРЕБИЊА</dc:title>
  <dc:creator>olukic</dc:creator>
  <cp:lastModifiedBy>Biljana Bogicevic</cp:lastModifiedBy>
  <cp:revision>479</cp:revision>
  <dcterms:created xsi:type="dcterms:W3CDTF">2008-07-14T07:13:24Z</dcterms:created>
  <dcterms:modified xsi:type="dcterms:W3CDTF">2015-09-28T06:21:09Z</dcterms:modified>
</cp:coreProperties>
</file>